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57" r:id="rId4"/>
    <p:sldId id="259" r:id="rId5"/>
    <p:sldId id="263" r:id="rId6"/>
    <p:sldId id="262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83" r:id="rId18"/>
    <p:sldId id="275" r:id="rId19"/>
    <p:sldId id="276" r:id="rId20"/>
    <p:sldId id="277" r:id="rId21"/>
    <p:sldId id="278" r:id="rId22"/>
    <p:sldId id="280" r:id="rId23"/>
    <p:sldId id="282" r:id="rId24"/>
    <p:sldId id="279" r:id="rId25"/>
    <p:sldId id="281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6/18/2019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dirty="0"/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dirty="0"/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dirty="0"/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t>6/18/2019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olbo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5" y="499533"/>
            <a:ext cx="7049862" cy="16581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703043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t>6/18/2019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197118367"/>
              </p:ext>
            </p:extLst>
          </p:nvPr>
        </p:nvGraphicFramePr>
        <p:xfrm>
          <a:off x="7823201" y="205862"/>
          <a:ext cx="4142376" cy="6476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215">
                  <a:extLst>
                    <a:ext uri="{9D8B030D-6E8A-4147-A177-3AD203B41FA5}">
                      <a16:colId xmlns:a16="http://schemas.microsoft.com/office/drawing/2014/main" val="2082806043"/>
                    </a:ext>
                  </a:extLst>
                </a:gridCol>
                <a:gridCol w="3532161">
                  <a:extLst>
                    <a:ext uri="{9D8B030D-6E8A-4147-A177-3AD203B41FA5}">
                      <a16:colId xmlns:a16="http://schemas.microsoft.com/office/drawing/2014/main" val="848417148"/>
                    </a:ext>
                  </a:extLst>
                </a:gridCol>
              </a:tblGrid>
              <a:tr h="381685">
                <a:tc>
                  <a:txBody>
                    <a:bodyPr/>
                    <a:lstStyle/>
                    <a:p>
                      <a:pPr algn="ctr" rtl="0"/>
                      <a:r>
                        <a:rPr lang="fr-FR" b="1" dirty="0" err="1" smtClean="0">
                          <a:effectLst/>
                        </a:rPr>
                        <a:t>Expr</a:t>
                      </a:r>
                      <a:endParaRPr lang="fr-FR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b="1">
                          <a:effectLst/>
                        </a:rPr>
                        <a:t>Sens – ce qui sera trouvé</a:t>
                      </a:r>
                      <a:endParaRPr lang="fr-FR">
                        <a:effectLst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671209056"/>
                  </a:ext>
                </a:extLst>
              </a:tr>
              <a:tr h="611214"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effectLst/>
                        </a:rPr>
                        <a:t>.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dirty="0">
                          <a:effectLst/>
                        </a:rPr>
                        <a:t>n’importe quel caractère (mais pas la fin de ligne/paragraphe, par défaut)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336865"/>
                  </a:ext>
                </a:extLst>
              </a:tr>
              <a:tr h="381685"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effectLst/>
                        </a:rPr>
                        <a:t>?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dirty="0">
                          <a:effectLst/>
                        </a:rPr>
                        <a:t>précédent facultatif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500137192"/>
                  </a:ext>
                </a:extLst>
              </a:tr>
              <a:tr h="381685">
                <a:tc>
                  <a:txBody>
                    <a:bodyPr/>
                    <a:lstStyle/>
                    <a:p>
                      <a:pPr algn="ctr" rtl="0"/>
                      <a:r>
                        <a:rPr lang="en-US">
                          <a:effectLst/>
                        </a:rPr>
                        <a:t>+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dirty="0">
                          <a:effectLst/>
                        </a:rPr>
                        <a:t>1 ou plus du précédent (gourmand!)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8742943"/>
                  </a:ext>
                </a:extLst>
              </a:tr>
              <a:tr h="381685">
                <a:tc>
                  <a:txBody>
                    <a:bodyPr/>
                    <a:lstStyle/>
                    <a:p>
                      <a:pPr algn="ctr" rtl="0"/>
                      <a:r>
                        <a:rPr lang="en-US">
                          <a:effectLst/>
                        </a:rPr>
                        <a:t>*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dirty="0">
                          <a:effectLst/>
                        </a:rPr>
                        <a:t>0 ou plus du précédent (gourmand!)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699077445"/>
                  </a:ext>
                </a:extLst>
              </a:tr>
              <a:tr h="469451">
                <a:tc>
                  <a:txBody>
                    <a:bodyPr/>
                    <a:lstStyle/>
                    <a:p>
                      <a:pPr algn="ctr" rtl="0"/>
                      <a:r>
                        <a:rPr lang="en-US">
                          <a:effectLst/>
                        </a:rPr>
                        <a:t>?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dirty="0">
                          <a:effectLst/>
                        </a:rPr>
                        <a:t>gourmand → le minimum nécessaire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017502350"/>
                  </a:ext>
                </a:extLst>
              </a:tr>
              <a:tr h="381685">
                <a:tc>
                  <a:txBody>
                    <a:bodyPr/>
                    <a:lstStyle/>
                    <a:p>
                      <a:pPr algn="ctr" rtl="0"/>
                      <a:r>
                        <a:rPr lang="en-US">
                          <a:effectLst/>
                        </a:rPr>
                        <a:t>( )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dirty="0">
                          <a:effectLst/>
                        </a:rPr>
                        <a:t>regroupement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160412138"/>
                  </a:ext>
                </a:extLst>
              </a:tr>
              <a:tr h="381685">
                <a:tc>
                  <a:txBody>
                    <a:bodyPr/>
                    <a:lstStyle/>
                    <a:p>
                      <a:pPr algn="ctr" rtl="0"/>
                      <a:r>
                        <a:rPr lang="en-US">
                          <a:effectLst/>
                        </a:rPr>
                        <a:t>|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dirty="0">
                          <a:effectLst/>
                        </a:rPr>
                        <a:t>choix entre les options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51878127"/>
                  </a:ext>
                </a:extLst>
              </a:tr>
              <a:tr h="381685">
                <a:tc>
                  <a:txBody>
                    <a:bodyPr/>
                    <a:lstStyle/>
                    <a:p>
                      <a:pPr algn="ctr" rtl="0"/>
                      <a:r>
                        <a:rPr lang="en-US">
                          <a:effectLst/>
                        </a:rPr>
                        <a:t>[xyz]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dirty="0">
                          <a:effectLst/>
                        </a:rPr>
                        <a:t>n’importe quelle de ces lettres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512994269"/>
                  </a:ext>
                </a:extLst>
              </a:tr>
              <a:tr h="469451">
                <a:tc>
                  <a:txBody>
                    <a:bodyPr/>
                    <a:lstStyle/>
                    <a:p>
                      <a:pPr algn="ctr" rtl="0"/>
                      <a:r>
                        <a:rPr lang="en-US">
                          <a:effectLst/>
                        </a:rPr>
                        <a:t>[x-y]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dirty="0">
                          <a:effectLst/>
                        </a:rPr>
                        <a:t>n’importe quelle lettre entre x et y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525512081"/>
                  </a:ext>
                </a:extLst>
              </a:tr>
              <a:tr h="469451"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effectLst/>
                        </a:rPr>
                        <a:t>\d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dirty="0">
                          <a:effectLst/>
                        </a:rPr>
                        <a:t>un chiffre (digit)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343225766"/>
                  </a:ext>
                </a:extLst>
              </a:tr>
              <a:tr h="611214">
                <a:tc>
                  <a:txBody>
                    <a:bodyPr/>
                    <a:lstStyle/>
                    <a:p>
                      <a:pPr algn="ctr" rtl="0"/>
                      <a:r>
                        <a:rPr lang="en-US">
                          <a:effectLst/>
                        </a:rPr>
                        <a:t>\s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dirty="0">
                          <a:effectLst/>
                        </a:rPr>
                        <a:t>une espacement (espace, tabulation, nouvelle ligne, saut de page)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981203092"/>
                  </a:ext>
                </a:extLst>
              </a:tr>
              <a:tr h="611214">
                <a:tc>
                  <a:txBody>
                    <a:bodyPr/>
                    <a:lstStyle/>
                    <a:p>
                      <a:pPr algn="ctr" rtl="0"/>
                      <a:r>
                        <a:rPr lang="en-US">
                          <a:effectLst/>
                        </a:rPr>
                        <a:t>\w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dirty="0">
                          <a:effectLst/>
                        </a:rPr>
                        <a:t>une lettre de création de mot (lettres, chiffres, soulignement « _ »)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591197998"/>
                  </a:ext>
                </a:extLst>
              </a:tr>
              <a:tr h="521394"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effectLst/>
                        </a:rPr>
                        <a:t>\\ \.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dirty="0">
                          <a:effectLst/>
                        </a:rPr>
                        <a:t>\ (barre oblique) . (point)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4220349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199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dirty="0"/>
              <a:t>6/18/2019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dirty="0"/>
              <a:t>6/18/2019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dirty="0"/>
              <a:t>6/18/2019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dirty="0"/>
              <a:t>6/18/2019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52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Expressions régulières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 exercice pour l’apprentissage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959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Bâtir une expression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6171819" cy="3767328"/>
          </a:xfrm>
        </p:spPr>
        <p:txBody>
          <a:bodyPr/>
          <a:lstStyle/>
          <a:p>
            <a:r>
              <a:rPr lang="fr-FR" dirty="0" smtClean="0"/>
              <a:t>Maintenant, regardons le nom du livre</a:t>
            </a:r>
            <a:r>
              <a:rPr lang="fr-FR" dirty="0" smtClean="0"/>
              <a:t> :</a:t>
            </a:r>
          </a:p>
          <a:p>
            <a:r>
              <a:rPr lang="fi-FI" dirty="0" smtClean="0"/>
              <a:t>\+</a:t>
            </a:r>
            <a:r>
              <a:rPr lang="fi-FI" dirty="0"/>
              <a:t>xt </a:t>
            </a:r>
            <a:r>
              <a:rPr lang="fi-FI" dirty="0">
                <a:solidFill>
                  <a:schemeClr val="tx1"/>
                </a:solidFill>
              </a:rPr>
              <a:t>1</a:t>
            </a:r>
            <a:r>
              <a:rPr lang="fi-FI" dirty="0"/>
              <a:t> </a:t>
            </a:r>
            <a:r>
              <a:rPr lang="fi-FI" dirty="0">
                <a:solidFill>
                  <a:srgbClr val="FF0000"/>
                </a:solidFill>
              </a:rPr>
              <a:t>Muluuk</a:t>
            </a:r>
            <a:r>
              <a:rPr lang="fi-FI" dirty="0"/>
              <a:t> 10.19\+xt</a:t>
            </a:r>
            <a:r>
              <a:rPr lang="fi-FI" dirty="0" smtClean="0"/>
              <a:t>*</a:t>
            </a:r>
          </a:p>
          <a:p>
            <a:r>
              <a:rPr lang="fi-FI" dirty="0"/>
              <a:t>\+xt </a:t>
            </a:r>
            <a:r>
              <a:rPr lang="fr-FR" dirty="0" smtClean="0">
                <a:solidFill>
                  <a:schemeClr val="tx1"/>
                </a:solidFill>
              </a:rPr>
              <a:t>2</a:t>
            </a:r>
            <a:r>
              <a:rPr lang="fi-FI" dirty="0" smtClean="0"/>
              <a:t> </a:t>
            </a:r>
            <a:r>
              <a:rPr lang="fi-FI" dirty="0">
                <a:solidFill>
                  <a:srgbClr val="FF0000"/>
                </a:solidFill>
              </a:rPr>
              <a:t>Muluuk</a:t>
            </a:r>
            <a:r>
              <a:rPr lang="fi-FI" dirty="0"/>
              <a:t> 10.19\+xt*</a:t>
            </a:r>
            <a:endParaRPr lang="en-US" dirty="0"/>
          </a:p>
          <a:p>
            <a:endParaRPr lang="fr-FR" dirty="0" smtClean="0"/>
          </a:p>
          <a:p>
            <a:r>
              <a:rPr lang="fr-FR" dirty="0" smtClean="0"/>
              <a:t>Utilisons quelle expression ?</a:t>
            </a:r>
          </a:p>
          <a:p>
            <a:r>
              <a:rPr lang="fi-FI" dirty="0">
                <a:solidFill>
                  <a:srgbClr val="FF0000"/>
                </a:solidFill>
              </a:rPr>
              <a:t>\</a:t>
            </a:r>
            <a:r>
              <a:rPr lang="fr-FR" dirty="0"/>
              <a:t>\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+</a:t>
            </a:r>
            <a:r>
              <a:rPr lang="fi-FI" dirty="0" smtClean="0"/>
              <a:t>xt</a:t>
            </a:r>
            <a:r>
              <a:rPr lang="fr-FR" dirty="0" smtClean="0"/>
              <a:t> [12]                </a:t>
            </a:r>
            <a:r>
              <a:rPr lang="fi-FI" dirty="0" smtClean="0"/>
              <a:t>    10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.19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\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+xt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 smtClean="0"/>
              <a:t>*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03268" y="4359184"/>
            <a:ext cx="1236617" cy="46166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96352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Bâtir une expression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6171819" cy="3767328"/>
          </a:xfrm>
        </p:spPr>
        <p:txBody>
          <a:bodyPr/>
          <a:lstStyle/>
          <a:p>
            <a:r>
              <a:rPr lang="fr-FR" dirty="0"/>
              <a:t>Maintenant, regardons le nom du livre :</a:t>
            </a:r>
          </a:p>
          <a:p>
            <a:r>
              <a:rPr lang="fi-FI" dirty="0" smtClean="0"/>
              <a:t>\+</a:t>
            </a:r>
            <a:r>
              <a:rPr lang="fi-FI" dirty="0"/>
              <a:t>xt </a:t>
            </a:r>
            <a:r>
              <a:rPr lang="fi-FI" dirty="0">
                <a:solidFill>
                  <a:schemeClr val="tx1"/>
                </a:solidFill>
              </a:rPr>
              <a:t>1</a:t>
            </a:r>
            <a:r>
              <a:rPr lang="fi-FI" dirty="0"/>
              <a:t> </a:t>
            </a:r>
            <a:r>
              <a:rPr lang="fi-FI" dirty="0">
                <a:solidFill>
                  <a:srgbClr val="FF0000"/>
                </a:solidFill>
              </a:rPr>
              <a:t>Muluuk</a:t>
            </a:r>
            <a:r>
              <a:rPr lang="fi-FI" dirty="0"/>
              <a:t> 10.19\+xt</a:t>
            </a:r>
            <a:r>
              <a:rPr lang="fi-FI" dirty="0" smtClean="0"/>
              <a:t>*</a:t>
            </a:r>
          </a:p>
          <a:p>
            <a:r>
              <a:rPr lang="fi-FI" dirty="0"/>
              <a:t>\+xt </a:t>
            </a:r>
            <a:r>
              <a:rPr lang="fr-FR" dirty="0" smtClean="0">
                <a:solidFill>
                  <a:schemeClr val="tx1"/>
                </a:solidFill>
              </a:rPr>
              <a:t>2</a:t>
            </a:r>
            <a:r>
              <a:rPr lang="fi-FI" dirty="0" smtClean="0"/>
              <a:t> </a:t>
            </a:r>
            <a:r>
              <a:rPr lang="fi-FI" dirty="0">
                <a:solidFill>
                  <a:srgbClr val="FF0000"/>
                </a:solidFill>
              </a:rPr>
              <a:t>Muluuk</a:t>
            </a:r>
            <a:r>
              <a:rPr lang="fi-FI" dirty="0"/>
              <a:t> 10.19\+xt*</a:t>
            </a:r>
            <a:endParaRPr lang="en-US" dirty="0"/>
          </a:p>
          <a:p>
            <a:endParaRPr lang="fr-FR" dirty="0" smtClean="0"/>
          </a:p>
          <a:p>
            <a:r>
              <a:rPr lang="fr-FR" dirty="0" smtClean="0"/>
              <a:t>Utilisons quelle expression ?</a:t>
            </a:r>
          </a:p>
          <a:p>
            <a:r>
              <a:rPr lang="fi-FI" dirty="0">
                <a:solidFill>
                  <a:srgbClr val="FF0000"/>
                </a:solidFill>
              </a:rPr>
              <a:t>\</a:t>
            </a:r>
            <a:r>
              <a:rPr lang="fr-FR" dirty="0"/>
              <a:t>\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+</a:t>
            </a:r>
            <a:r>
              <a:rPr lang="fi-FI" dirty="0" smtClean="0"/>
              <a:t>xt</a:t>
            </a:r>
            <a:r>
              <a:rPr lang="fr-FR" dirty="0" smtClean="0"/>
              <a:t> [12]                </a:t>
            </a:r>
            <a:r>
              <a:rPr lang="fi-FI" dirty="0" smtClean="0"/>
              <a:t>    10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.19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\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+xt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 smtClean="0"/>
              <a:t>*</a:t>
            </a:r>
          </a:p>
          <a:p>
            <a:r>
              <a:rPr lang="fr-FR" dirty="0"/>
              <a:t>Peut trouver « </a:t>
            </a:r>
            <a:r>
              <a:rPr lang="fr-FR" dirty="0" smtClean="0"/>
              <a:t>2 </a:t>
            </a:r>
            <a:r>
              <a:rPr lang="fr-FR" dirty="0" err="1"/>
              <a:t>Muluuk</a:t>
            </a:r>
            <a:r>
              <a:rPr lang="fr-FR" dirty="0"/>
              <a:t> </a:t>
            </a:r>
            <a:r>
              <a:rPr lang="fr-FR" dirty="0" smtClean="0"/>
              <a:t>10 », </a:t>
            </a:r>
            <a:r>
              <a:rPr lang="fr-FR" dirty="0"/>
              <a:t>« 1</a:t>
            </a:r>
            <a:r>
              <a:rPr lang="fr-FR" dirty="0" smtClean="0"/>
              <a:t> </a:t>
            </a:r>
            <a:r>
              <a:rPr lang="fr-FR" dirty="0" err="1" smtClean="0"/>
              <a:t>bababa</a:t>
            </a:r>
            <a:r>
              <a:rPr lang="fr-FR" dirty="0" smtClean="0"/>
              <a:t> 10</a:t>
            </a:r>
            <a:r>
              <a:rPr lang="fr-FR" dirty="0"/>
              <a:t> </a:t>
            </a:r>
            <a:r>
              <a:rPr lang="fr-FR" dirty="0" smtClean="0"/>
              <a:t>»,</a:t>
            </a:r>
          </a:p>
          <a:p>
            <a:r>
              <a:rPr lang="fr-FR" dirty="0" smtClean="0"/>
              <a:t>« 2 !@#$%^ 10 », « 1 5+5=10 10 », « 2        10 »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03268" y="4359184"/>
            <a:ext cx="1236617" cy="46166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……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2924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Bâtir une expression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6171819" cy="3767328"/>
          </a:xfrm>
        </p:spPr>
        <p:txBody>
          <a:bodyPr/>
          <a:lstStyle/>
          <a:p>
            <a:r>
              <a:rPr lang="fr-FR" dirty="0"/>
              <a:t>Maintenant, regardons le nom du livre :</a:t>
            </a:r>
          </a:p>
          <a:p>
            <a:r>
              <a:rPr lang="fi-FI" dirty="0" smtClean="0"/>
              <a:t>\+</a:t>
            </a:r>
            <a:r>
              <a:rPr lang="fi-FI" dirty="0"/>
              <a:t>xt </a:t>
            </a:r>
            <a:r>
              <a:rPr lang="fi-FI" dirty="0">
                <a:solidFill>
                  <a:schemeClr val="tx1"/>
                </a:solidFill>
              </a:rPr>
              <a:t>1</a:t>
            </a:r>
            <a:r>
              <a:rPr lang="fi-FI" dirty="0"/>
              <a:t> </a:t>
            </a:r>
            <a:r>
              <a:rPr lang="fi-FI" dirty="0">
                <a:solidFill>
                  <a:srgbClr val="FF0000"/>
                </a:solidFill>
              </a:rPr>
              <a:t>Muluuk</a:t>
            </a:r>
            <a:r>
              <a:rPr lang="fi-FI" dirty="0"/>
              <a:t> 10.19\+xt</a:t>
            </a:r>
            <a:r>
              <a:rPr lang="fi-FI" dirty="0" smtClean="0"/>
              <a:t>*</a:t>
            </a:r>
          </a:p>
          <a:p>
            <a:r>
              <a:rPr lang="fi-FI" dirty="0"/>
              <a:t>\+xt </a:t>
            </a:r>
            <a:r>
              <a:rPr lang="fr-FR" dirty="0" smtClean="0">
                <a:solidFill>
                  <a:schemeClr val="tx1"/>
                </a:solidFill>
              </a:rPr>
              <a:t>2</a:t>
            </a:r>
            <a:r>
              <a:rPr lang="fi-FI" dirty="0" smtClean="0"/>
              <a:t> </a:t>
            </a:r>
            <a:r>
              <a:rPr lang="fi-FI" dirty="0">
                <a:solidFill>
                  <a:srgbClr val="FF0000"/>
                </a:solidFill>
              </a:rPr>
              <a:t>Muluuk</a:t>
            </a:r>
            <a:r>
              <a:rPr lang="fi-FI" dirty="0"/>
              <a:t> 10.19\+xt*</a:t>
            </a:r>
            <a:endParaRPr lang="en-US" dirty="0"/>
          </a:p>
          <a:p>
            <a:endParaRPr lang="fr-FR" dirty="0" smtClean="0"/>
          </a:p>
          <a:p>
            <a:r>
              <a:rPr lang="fr-FR" dirty="0" smtClean="0"/>
              <a:t>Utilisons quelle expression ?</a:t>
            </a:r>
          </a:p>
          <a:p>
            <a:r>
              <a:rPr lang="fi-FI" dirty="0">
                <a:solidFill>
                  <a:srgbClr val="FF0000"/>
                </a:solidFill>
              </a:rPr>
              <a:t>\</a:t>
            </a:r>
            <a:r>
              <a:rPr lang="fr-FR" dirty="0"/>
              <a:t>\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+</a:t>
            </a:r>
            <a:r>
              <a:rPr lang="fi-FI" dirty="0" smtClean="0"/>
              <a:t>xt</a:t>
            </a:r>
            <a:r>
              <a:rPr lang="fr-FR" dirty="0" smtClean="0"/>
              <a:t> [12]                </a:t>
            </a:r>
            <a:r>
              <a:rPr lang="fi-FI" dirty="0" smtClean="0"/>
              <a:t>                  10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.19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\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+xt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 smtClean="0"/>
              <a:t>*</a:t>
            </a:r>
          </a:p>
          <a:p>
            <a:r>
              <a:rPr lang="fr-FR" dirty="0"/>
              <a:t>Peut trouver « </a:t>
            </a:r>
            <a:r>
              <a:rPr lang="fr-FR" dirty="0" smtClean="0"/>
              <a:t>2 </a:t>
            </a:r>
            <a:r>
              <a:rPr lang="fr-FR" dirty="0" err="1"/>
              <a:t>Muluuk</a:t>
            </a:r>
            <a:r>
              <a:rPr lang="fr-FR" dirty="0"/>
              <a:t> </a:t>
            </a:r>
            <a:r>
              <a:rPr lang="fr-FR" dirty="0" smtClean="0"/>
              <a:t>10 », </a:t>
            </a:r>
            <a:r>
              <a:rPr lang="fr-FR" dirty="0"/>
              <a:t>« 1</a:t>
            </a:r>
            <a:r>
              <a:rPr lang="fr-FR" dirty="0" smtClean="0"/>
              <a:t> </a:t>
            </a:r>
            <a:r>
              <a:rPr lang="fr-FR" dirty="0" err="1" smtClean="0"/>
              <a:t>bababa</a:t>
            </a:r>
            <a:r>
              <a:rPr lang="fr-FR" dirty="0" smtClean="0"/>
              <a:t> 10</a:t>
            </a:r>
            <a:r>
              <a:rPr lang="fr-FR" dirty="0"/>
              <a:t> </a:t>
            </a:r>
            <a:r>
              <a:rPr lang="fr-FR" dirty="0" smtClean="0"/>
              <a:t>»,</a:t>
            </a:r>
          </a:p>
          <a:p>
            <a:r>
              <a:rPr lang="fr-FR" dirty="0" smtClean="0"/>
              <a:t>« 2 123456 10 »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03268" y="4359184"/>
            <a:ext cx="2168435" cy="46166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\w\w\w\w\w\w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4262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Bâtir une expression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76656" y="1998133"/>
            <a:ext cx="6171819" cy="4629089"/>
          </a:xfrm>
        </p:spPr>
        <p:txBody>
          <a:bodyPr>
            <a:normAutofit/>
          </a:bodyPr>
          <a:lstStyle/>
          <a:p>
            <a:r>
              <a:rPr lang="fr-FR" dirty="0"/>
              <a:t>Maintenant, regardons le nom du livre :</a:t>
            </a:r>
          </a:p>
          <a:p>
            <a:r>
              <a:rPr lang="fi-FI" dirty="0"/>
              <a:t>\+xt </a:t>
            </a:r>
            <a:r>
              <a:rPr lang="fi-FI" dirty="0">
                <a:solidFill>
                  <a:schemeClr val="tx1"/>
                </a:solidFill>
              </a:rPr>
              <a:t>1</a:t>
            </a:r>
            <a:r>
              <a:rPr lang="fi-FI" dirty="0"/>
              <a:t> </a:t>
            </a:r>
            <a:r>
              <a:rPr lang="fi-FI" dirty="0">
                <a:solidFill>
                  <a:srgbClr val="FF0000"/>
                </a:solidFill>
              </a:rPr>
              <a:t>Muluuk</a:t>
            </a:r>
            <a:r>
              <a:rPr lang="fi-FI" dirty="0"/>
              <a:t> 10.19\+xt*</a:t>
            </a:r>
          </a:p>
          <a:p>
            <a:r>
              <a:rPr lang="fi-FI" dirty="0"/>
              <a:t>\+xt </a:t>
            </a:r>
            <a:r>
              <a:rPr lang="fr-FR" dirty="0">
                <a:solidFill>
                  <a:schemeClr val="tx1"/>
                </a:solidFill>
              </a:rPr>
              <a:t>2</a:t>
            </a:r>
            <a:r>
              <a:rPr lang="fi-FI" dirty="0"/>
              <a:t> </a:t>
            </a:r>
            <a:r>
              <a:rPr lang="fi-FI" dirty="0">
                <a:solidFill>
                  <a:srgbClr val="FF0000"/>
                </a:solidFill>
              </a:rPr>
              <a:t>Muluuk</a:t>
            </a:r>
            <a:r>
              <a:rPr lang="fi-FI" dirty="0"/>
              <a:t> 10.19\+xt*</a:t>
            </a:r>
            <a:endParaRPr lang="en-US" dirty="0"/>
          </a:p>
          <a:p>
            <a:endParaRPr lang="fr-FR" dirty="0" smtClean="0"/>
          </a:p>
          <a:p>
            <a:r>
              <a:rPr lang="fr-FR" dirty="0" smtClean="0"/>
              <a:t>Nous connaissons la longueur </a:t>
            </a:r>
            <a:r>
              <a:rPr lang="fr-FR" dirty="0"/>
              <a:t>du mot </a:t>
            </a:r>
            <a:r>
              <a:rPr lang="fr-FR" dirty="0" smtClean="0"/>
              <a:t>?  Non</a:t>
            </a:r>
          </a:p>
          <a:p>
            <a:r>
              <a:rPr lang="fi-FI" dirty="0">
                <a:solidFill>
                  <a:srgbClr val="FF0000"/>
                </a:solidFill>
              </a:rPr>
              <a:t>\</a:t>
            </a:r>
            <a:r>
              <a:rPr lang="fr-FR" dirty="0"/>
              <a:t>\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+</a:t>
            </a:r>
            <a:r>
              <a:rPr lang="fi-FI" dirty="0" smtClean="0"/>
              <a:t>xt</a:t>
            </a:r>
            <a:r>
              <a:rPr lang="fr-FR" dirty="0" smtClean="0"/>
              <a:t> [12]                </a:t>
            </a:r>
            <a:r>
              <a:rPr lang="fi-FI" dirty="0" smtClean="0"/>
              <a:t>    10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.19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\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+xt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 smtClean="0"/>
              <a:t>*</a:t>
            </a:r>
          </a:p>
          <a:p>
            <a:r>
              <a:rPr lang="fr-FR" dirty="0" smtClean="0"/>
              <a:t>Egale a \w, \w\w, \w\w\w, \w\w\w\w, etc.</a:t>
            </a:r>
          </a:p>
          <a:p>
            <a:r>
              <a:rPr lang="fr-FR" dirty="0" smtClean="0"/>
              <a:t>Peut </a:t>
            </a:r>
            <a:r>
              <a:rPr lang="fr-FR" dirty="0"/>
              <a:t>trouver « </a:t>
            </a:r>
            <a:r>
              <a:rPr lang="fr-FR" dirty="0" smtClean="0"/>
              <a:t>2 </a:t>
            </a:r>
            <a:r>
              <a:rPr lang="fr-FR" dirty="0" err="1"/>
              <a:t>Muluuk</a:t>
            </a:r>
            <a:r>
              <a:rPr lang="fr-FR" dirty="0"/>
              <a:t> </a:t>
            </a:r>
            <a:r>
              <a:rPr lang="fr-FR" dirty="0" smtClean="0"/>
              <a:t>10 », </a:t>
            </a:r>
            <a:r>
              <a:rPr lang="fr-FR" dirty="0"/>
              <a:t>« 1</a:t>
            </a:r>
            <a:r>
              <a:rPr lang="fr-FR" dirty="0" smtClean="0"/>
              <a:t> </a:t>
            </a:r>
            <a:r>
              <a:rPr lang="fr-FR" dirty="0" err="1" smtClean="0"/>
              <a:t>ba</a:t>
            </a:r>
            <a:r>
              <a:rPr lang="fr-FR" dirty="0" smtClean="0"/>
              <a:t> 10</a:t>
            </a:r>
            <a:r>
              <a:rPr lang="fr-FR" dirty="0"/>
              <a:t> </a:t>
            </a:r>
            <a:r>
              <a:rPr lang="fr-FR" dirty="0" smtClean="0"/>
              <a:t>»,</a:t>
            </a:r>
          </a:p>
          <a:p>
            <a:r>
              <a:rPr lang="fr-FR" dirty="0" smtClean="0"/>
              <a:t>« 2 1234567890 10 »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03268" y="4359184"/>
            <a:ext cx="1227909" cy="46166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\w+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90090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Bâtir une expression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76656" y="1998133"/>
            <a:ext cx="6171819" cy="4629089"/>
          </a:xfrm>
        </p:spPr>
        <p:txBody>
          <a:bodyPr>
            <a:normAutofit/>
          </a:bodyPr>
          <a:lstStyle/>
          <a:p>
            <a:r>
              <a:rPr lang="fr-FR" dirty="0" smtClean="0"/>
              <a:t>Si nous voulons trouver ces deux textes :</a:t>
            </a:r>
          </a:p>
          <a:p>
            <a:r>
              <a:rPr lang="fi-FI" dirty="0" smtClean="0"/>
              <a:t>\+</a:t>
            </a:r>
            <a:r>
              <a:rPr lang="fi-FI" dirty="0"/>
              <a:t>xt </a:t>
            </a:r>
            <a:r>
              <a:rPr lang="fi-FI" dirty="0">
                <a:solidFill>
                  <a:schemeClr val="tx1"/>
                </a:solidFill>
              </a:rPr>
              <a:t>1</a:t>
            </a:r>
            <a:r>
              <a:rPr lang="fi-FI" dirty="0"/>
              <a:t> </a:t>
            </a:r>
            <a:r>
              <a:rPr lang="fi-FI" dirty="0">
                <a:solidFill>
                  <a:schemeClr val="tx1"/>
                </a:solidFill>
              </a:rPr>
              <a:t>Muluuk</a:t>
            </a:r>
            <a:r>
              <a:rPr lang="fi-FI" dirty="0"/>
              <a:t> </a:t>
            </a:r>
            <a:r>
              <a:rPr lang="fi-FI" dirty="0">
                <a:solidFill>
                  <a:srgbClr val="FF0000"/>
                </a:solidFill>
              </a:rPr>
              <a:t>10</a:t>
            </a:r>
            <a:r>
              <a:rPr lang="fi-FI" dirty="0"/>
              <a:t>.</a:t>
            </a:r>
            <a:r>
              <a:rPr lang="fi-FI" dirty="0">
                <a:solidFill>
                  <a:srgbClr val="FF0000"/>
                </a:solidFill>
              </a:rPr>
              <a:t>19</a:t>
            </a:r>
            <a:r>
              <a:rPr lang="fi-FI" dirty="0"/>
              <a:t>\+xt</a:t>
            </a:r>
            <a:r>
              <a:rPr lang="fi-FI" dirty="0" smtClean="0"/>
              <a:t>*</a:t>
            </a:r>
          </a:p>
          <a:p>
            <a:r>
              <a:rPr lang="fi-FI" dirty="0"/>
              <a:t>\+xt </a:t>
            </a:r>
            <a:r>
              <a:rPr lang="fr-FR" dirty="0" smtClean="0">
                <a:solidFill>
                  <a:schemeClr val="tx1"/>
                </a:solidFill>
              </a:rPr>
              <a:t>2</a:t>
            </a:r>
            <a:r>
              <a:rPr lang="fi-FI" dirty="0" smtClean="0"/>
              <a:t> </a:t>
            </a:r>
            <a:r>
              <a:rPr lang="fi-FI" dirty="0">
                <a:solidFill>
                  <a:schemeClr val="tx1"/>
                </a:solidFill>
              </a:rPr>
              <a:t>Muluuk</a:t>
            </a:r>
            <a:r>
              <a:rPr lang="fi-FI" dirty="0"/>
              <a:t> </a:t>
            </a:r>
            <a:r>
              <a:rPr lang="fi-FI" dirty="0">
                <a:solidFill>
                  <a:srgbClr val="FF0000"/>
                </a:solidFill>
              </a:rPr>
              <a:t>10</a:t>
            </a:r>
            <a:r>
              <a:rPr lang="fi-FI" dirty="0"/>
              <a:t>.</a:t>
            </a:r>
            <a:r>
              <a:rPr lang="fi-FI" dirty="0">
                <a:solidFill>
                  <a:srgbClr val="FF0000"/>
                </a:solidFill>
              </a:rPr>
              <a:t>19</a:t>
            </a:r>
            <a:r>
              <a:rPr lang="fi-FI" dirty="0"/>
              <a:t>\+xt*</a:t>
            </a:r>
            <a:endParaRPr lang="en-US" dirty="0"/>
          </a:p>
          <a:p>
            <a:endParaRPr lang="fr-FR" dirty="0" smtClean="0"/>
          </a:p>
          <a:p>
            <a:r>
              <a:rPr lang="fr-FR" dirty="0" smtClean="0"/>
              <a:t>L’expression pour les chiffres</a:t>
            </a:r>
            <a:r>
              <a:rPr lang="fr-FR" dirty="0"/>
              <a:t> </a:t>
            </a:r>
            <a:r>
              <a:rPr lang="fr-FR" dirty="0" smtClean="0"/>
              <a:t>?</a:t>
            </a:r>
          </a:p>
          <a:p>
            <a:r>
              <a:rPr lang="fi-FI" dirty="0">
                <a:solidFill>
                  <a:srgbClr val="FF0000"/>
                </a:solidFill>
              </a:rPr>
              <a:t>\</a:t>
            </a:r>
            <a:r>
              <a:rPr lang="fr-FR" dirty="0"/>
              <a:t>\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+</a:t>
            </a:r>
            <a:r>
              <a:rPr lang="fi-FI" dirty="0" smtClean="0"/>
              <a:t>xt</a:t>
            </a:r>
            <a:r>
              <a:rPr lang="fr-FR" dirty="0" smtClean="0"/>
              <a:t> [12] \w+                 </a:t>
            </a:r>
            <a:r>
              <a:rPr lang="fi-FI" dirty="0" smtClean="0"/>
              <a:t>    </a:t>
            </a:r>
            <a:r>
              <a:rPr lang="fr-FR" dirty="0" smtClean="0">
                <a:solidFill>
                  <a:srgbClr val="FF0000"/>
                </a:solidFill>
              </a:rPr>
              <a:t>\</a:t>
            </a:r>
            <a:r>
              <a:rPr lang="fi-FI" dirty="0"/>
              <a:t>\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+xt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 smtClean="0"/>
              <a:t>*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60617" y="4312677"/>
            <a:ext cx="1227909" cy="46166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00780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Bâtir une expression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76656" y="1998133"/>
            <a:ext cx="6171819" cy="4629089"/>
          </a:xfrm>
        </p:spPr>
        <p:txBody>
          <a:bodyPr>
            <a:normAutofit/>
          </a:bodyPr>
          <a:lstStyle/>
          <a:p>
            <a:r>
              <a:rPr lang="fr-FR" dirty="0" smtClean="0"/>
              <a:t>Si nous voulons trouver ces deux textes :</a:t>
            </a:r>
          </a:p>
          <a:p>
            <a:r>
              <a:rPr lang="fi-FI" dirty="0" smtClean="0"/>
              <a:t>\+</a:t>
            </a:r>
            <a:r>
              <a:rPr lang="fi-FI" dirty="0"/>
              <a:t>xt </a:t>
            </a:r>
            <a:r>
              <a:rPr lang="fi-FI" dirty="0">
                <a:solidFill>
                  <a:schemeClr val="tx1"/>
                </a:solidFill>
              </a:rPr>
              <a:t>1</a:t>
            </a:r>
            <a:r>
              <a:rPr lang="fi-FI" dirty="0"/>
              <a:t> </a:t>
            </a:r>
            <a:r>
              <a:rPr lang="fi-FI" dirty="0">
                <a:solidFill>
                  <a:schemeClr val="tx1"/>
                </a:solidFill>
              </a:rPr>
              <a:t>Muluuk</a:t>
            </a:r>
            <a:r>
              <a:rPr lang="fi-FI" dirty="0"/>
              <a:t> </a:t>
            </a:r>
            <a:r>
              <a:rPr lang="fi-FI" dirty="0">
                <a:solidFill>
                  <a:srgbClr val="FF0000"/>
                </a:solidFill>
              </a:rPr>
              <a:t>10</a:t>
            </a:r>
            <a:r>
              <a:rPr lang="fi-FI" dirty="0"/>
              <a:t>.</a:t>
            </a:r>
            <a:r>
              <a:rPr lang="fi-FI" dirty="0">
                <a:solidFill>
                  <a:srgbClr val="FF0000"/>
                </a:solidFill>
              </a:rPr>
              <a:t>19</a:t>
            </a:r>
            <a:r>
              <a:rPr lang="fi-FI" dirty="0"/>
              <a:t>\+xt</a:t>
            </a:r>
            <a:r>
              <a:rPr lang="fi-FI" dirty="0" smtClean="0"/>
              <a:t>*</a:t>
            </a:r>
          </a:p>
          <a:p>
            <a:r>
              <a:rPr lang="fi-FI" dirty="0"/>
              <a:t>\+xt </a:t>
            </a:r>
            <a:r>
              <a:rPr lang="fr-FR" dirty="0" smtClean="0">
                <a:solidFill>
                  <a:schemeClr val="tx1"/>
                </a:solidFill>
              </a:rPr>
              <a:t>2</a:t>
            </a:r>
            <a:r>
              <a:rPr lang="fi-FI" dirty="0" smtClean="0"/>
              <a:t> </a:t>
            </a:r>
            <a:r>
              <a:rPr lang="fi-FI" dirty="0">
                <a:solidFill>
                  <a:schemeClr val="tx1"/>
                </a:solidFill>
              </a:rPr>
              <a:t>Muluuk</a:t>
            </a:r>
            <a:r>
              <a:rPr lang="fi-FI" dirty="0"/>
              <a:t> </a:t>
            </a:r>
            <a:r>
              <a:rPr lang="fi-FI" dirty="0">
                <a:solidFill>
                  <a:srgbClr val="FF0000"/>
                </a:solidFill>
              </a:rPr>
              <a:t>10</a:t>
            </a:r>
            <a:r>
              <a:rPr lang="fi-FI" dirty="0"/>
              <a:t>.</a:t>
            </a:r>
            <a:r>
              <a:rPr lang="fi-FI" dirty="0">
                <a:solidFill>
                  <a:srgbClr val="FF0000"/>
                </a:solidFill>
              </a:rPr>
              <a:t>19</a:t>
            </a:r>
            <a:r>
              <a:rPr lang="fi-FI" dirty="0"/>
              <a:t>\+xt*</a:t>
            </a:r>
            <a:endParaRPr lang="en-US" dirty="0"/>
          </a:p>
          <a:p>
            <a:endParaRPr lang="fr-FR" dirty="0" smtClean="0"/>
          </a:p>
          <a:p>
            <a:r>
              <a:rPr lang="fr-FR" dirty="0" smtClean="0"/>
              <a:t>L’expression pour les chiffres</a:t>
            </a:r>
            <a:r>
              <a:rPr lang="fr-FR" dirty="0"/>
              <a:t> </a:t>
            </a:r>
            <a:r>
              <a:rPr lang="fr-FR" dirty="0" smtClean="0"/>
              <a:t>?</a:t>
            </a:r>
          </a:p>
          <a:p>
            <a:r>
              <a:rPr lang="fi-FI" dirty="0">
                <a:solidFill>
                  <a:srgbClr val="FF0000"/>
                </a:solidFill>
              </a:rPr>
              <a:t>\</a:t>
            </a:r>
            <a:r>
              <a:rPr lang="fr-FR" dirty="0"/>
              <a:t>\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+</a:t>
            </a:r>
            <a:r>
              <a:rPr lang="fi-FI" dirty="0" smtClean="0"/>
              <a:t>xt</a:t>
            </a:r>
            <a:r>
              <a:rPr lang="fr-FR" dirty="0" smtClean="0"/>
              <a:t> [12] \w+                 </a:t>
            </a:r>
            <a:r>
              <a:rPr lang="fi-FI" dirty="0" smtClean="0"/>
              <a:t>    </a:t>
            </a:r>
            <a:r>
              <a:rPr lang="fr-FR" dirty="0" smtClean="0">
                <a:solidFill>
                  <a:srgbClr val="FF0000"/>
                </a:solidFill>
              </a:rPr>
              <a:t>\</a:t>
            </a:r>
            <a:r>
              <a:rPr lang="fi-FI" dirty="0"/>
              <a:t>\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+xt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 smtClean="0"/>
              <a:t>*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60617" y="4312677"/>
            <a:ext cx="1227909" cy="46166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\d+\.\d+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823345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Bâtir une expression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6171819" cy="3767328"/>
          </a:xfrm>
        </p:spPr>
        <p:txBody>
          <a:bodyPr>
            <a:normAutofit/>
          </a:bodyPr>
          <a:lstStyle/>
          <a:p>
            <a:r>
              <a:rPr lang="fr-FR" dirty="0" smtClean="0"/>
              <a:t>Mais nous voulons trouver d’autres livres :</a:t>
            </a:r>
          </a:p>
          <a:p>
            <a:r>
              <a:rPr lang="fi-FI" dirty="0" smtClean="0"/>
              <a:t>\+</a:t>
            </a:r>
            <a:r>
              <a:rPr lang="fi-FI" dirty="0"/>
              <a:t>xt </a:t>
            </a:r>
            <a:r>
              <a:rPr lang="fi-FI" dirty="0">
                <a:solidFill>
                  <a:schemeClr val="tx1"/>
                </a:solidFill>
              </a:rPr>
              <a:t>1 </a:t>
            </a:r>
            <a:r>
              <a:rPr lang="fi-FI" dirty="0"/>
              <a:t>Muluuk 10.19\+xt</a:t>
            </a:r>
            <a:r>
              <a:rPr lang="fi-FI" dirty="0" smtClean="0"/>
              <a:t>*</a:t>
            </a:r>
          </a:p>
          <a:p>
            <a:r>
              <a:rPr lang="en-US" dirty="0"/>
              <a:t>\+</a:t>
            </a:r>
            <a:r>
              <a:rPr lang="en-US" dirty="0" err="1"/>
              <a:t>xt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Khuruuj</a:t>
            </a:r>
            <a:r>
              <a:rPr lang="en-US" dirty="0"/>
              <a:t> 17:1-7\+x</a:t>
            </a:r>
            <a:r>
              <a:rPr lang="fr-FR" dirty="0"/>
              <a:t>t*</a:t>
            </a:r>
            <a:endParaRPr lang="fi-FI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Comment faire ?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9882761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Bâtir une expression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6171819" cy="3767328"/>
          </a:xfrm>
        </p:spPr>
        <p:txBody>
          <a:bodyPr>
            <a:normAutofit/>
          </a:bodyPr>
          <a:lstStyle/>
          <a:p>
            <a:r>
              <a:rPr lang="fr-FR" dirty="0" smtClean="0"/>
              <a:t>Mais nous voulons trouver d’autres livres :</a:t>
            </a:r>
          </a:p>
          <a:p>
            <a:r>
              <a:rPr lang="fi-FI" dirty="0" smtClean="0"/>
              <a:t>\+</a:t>
            </a:r>
            <a:r>
              <a:rPr lang="fi-FI" dirty="0"/>
              <a:t>xt </a:t>
            </a:r>
            <a:r>
              <a:rPr lang="fi-FI" dirty="0">
                <a:solidFill>
                  <a:schemeClr val="tx1"/>
                </a:solidFill>
              </a:rPr>
              <a:t>1 </a:t>
            </a:r>
            <a:r>
              <a:rPr lang="fi-FI" dirty="0"/>
              <a:t>Muluuk 10.19\+xt</a:t>
            </a:r>
            <a:r>
              <a:rPr lang="fi-FI" dirty="0" smtClean="0"/>
              <a:t>*</a:t>
            </a:r>
          </a:p>
          <a:p>
            <a:r>
              <a:rPr lang="en-US" dirty="0"/>
              <a:t>\+</a:t>
            </a:r>
            <a:r>
              <a:rPr lang="en-US" dirty="0" err="1"/>
              <a:t>xt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Khuruuj</a:t>
            </a:r>
            <a:r>
              <a:rPr lang="en-US" dirty="0"/>
              <a:t> 17:1-7\+x</a:t>
            </a:r>
            <a:r>
              <a:rPr lang="fr-FR" dirty="0"/>
              <a:t>t*</a:t>
            </a:r>
            <a:endParaRPr lang="fi-FI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Choix: </a:t>
            </a:r>
            <a:r>
              <a:rPr lang="fi-FI" dirty="0">
                <a:solidFill>
                  <a:schemeClr val="tx1"/>
                </a:solidFill>
              </a:rPr>
              <a:t>\</a:t>
            </a:r>
            <a:r>
              <a:rPr lang="fr-FR" dirty="0">
                <a:solidFill>
                  <a:schemeClr val="tx1"/>
                </a:solidFill>
              </a:rPr>
              <a:t>\\</a:t>
            </a:r>
            <a:r>
              <a:rPr lang="fi-FI" dirty="0"/>
              <a:t>+</a:t>
            </a:r>
            <a:r>
              <a:rPr lang="fi-FI" dirty="0" smtClean="0"/>
              <a:t>xt (1 Muluuk|Khuruuj|...)</a:t>
            </a:r>
          </a:p>
          <a:p>
            <a:pPr marL="0" indent="0">
              <a:buNone/>
            </a:pPr>
            <a:r>
              <a:rPr lang="fr-FR" dirty="0" smtClean="0"/>
              <a:t>Besoin d’une liste de tous les livres</a:t>
            </a:r>
          </a:p>
        </p:txBody>
      </p:sp>
    </p:spTree>
    <p:extLst>
      <p:ext uri="{BB962C8B-B14F-4D97-AF65-F5344CB8AC3E}">
        <p14:creationId xmlns:p14="http://schemas.microsoft.com/office/powerpoint/2010/main" val="17826402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Bâtir une expression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6171819" cy="3767328"/>
          </a:xfrm>
        </p:spPr>
        <p:txBody>
          <a:bodyPr>
            <a:normAutofit/>
          </a:bodyPr>
          <a:lstStyle/>
          <a:p>
            <a:r>
              <a:rPr lang="fr-FR" dirty="0" smtClean="0"/>
              <a:t>Mais nous voulons trouver d’autres livres :</a:t>
            </a:r>
          </a:p>
          <a:p>
            <a:r>
              <a:rPr lang="fi-FI" dirty="0" smtClean="0"/>
              <a:t>\+</a:t>
            </a:r>
            <a:r>
              <a:rPr lang="fi-FI" dirty="0"/>
              <a:t>xt </a:t>
            </a:r>
            <a:r>
              <a:rPr lang="fi-FI" dirty="0">
                <a:solidFill>
                  <a:schemeClr val="tx1"/>
                </a:solidFill>
              </a:rPr>
              <a:t>1 </a:t>
            </a:r>
            <a:r>
              <a:rPr lang="fi-FI" dirty="0"/>
              <a:t>Muluuk 10.19\+xt</a:t>
            </a:r>
            <a:r>
              <a:rPr lang="fi-FI" dirty="0" smtClean="0"/>
              <a:t>*</a:t>
            </a:r>
          </a:p>
          <a:p>
            <a:r>
              <a:rPr lang="en-US" dirty="0"/>
              <a:t>\+</a:t>
            </a:r>
            <a:r>
              <a:rPr lang="en-US" dirty="0" err="1"/>
              <a:t>xt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Khuruuj</a:t>
            </a:r>
            <a:r>
              <a:rPr lang="en-US" dirty="0"/>
              <a:t> 17:1-7\+x</a:t>
            </a:r>
            <a:r>
              <a:rPr lang="fr-FR" dirty="0"/>
              <a:t>t</a:t>
            </a:r>
            <a:r>
              <a:rPr lang="fr-FR" dirty="0" smtClean="0"/>
              <a:t>*</a:t>
            </a:r>
          </a:p>
          <a:p>
            <a:endParaRPr lang="fr-FR" dirty="0" smtClean="0"/>
          </a:p>
          <a:p>
            <a:r>
              <a:rPr lang="fr-FR" dirty="0" smtClean="0"/>
              <a:t>N’importe quel mot avec \w+</a:t>
            </a:r>
            <a:endParaRPr lang="fr-FR" dirty="0" smtClean="0"/>
          </a:p>
          <a:p>
            <a:r>
              <a:rPr lang="fi-FI" dirty="0" smtClean="0">
                <a:solidFill>
                  <a:schemeClr val="tx1"/>
                </a:solidFill>
              </a:rPr>
              <a:t>\</a:t>
            </a:r>
            <a:r>
              <a:rPr lang="fr-FR" dirty="0">
                <a:solidFill>
                  <a:schemeClr val="tx1"/>
                </a:solidFill>
              </a:rPr>
              <a:t>\\</a:t>
            </a:r>
            <a:r>
              <a:rPr lang="fi-FI" dirty="0"/>
              <a:t>+</a:t>
            </a:r>
            <a:r>
              <a:rPr lang="fi-FI" dirty="0" smtClean="0"/>
              <a:t>xt</a:t>
            </a:r>
            <a:r>
              <a:rPr lang="fr-FR" dirty="0" smtClean="0"/>
              <a:t>  </a:t>
            </a:r>
            <a:r>
              <a:rPr lang="fr-FR" dirty="0" smtClean="0"/>
              <a:t>([123] )? \w+ </a:t>
            </a:r>
            <a:r>
              <a:rPr lang="fr-FR" dirty="0" smtClean="0">
                <a:solidFill>
                  <a:schemeClr val="tx1"/>
                </a:solidFill>
              </a:rPr>
              <a:t>\d+\.\d+\</a:t>
            </a:r>
            <a:r>
              <a:rPr lang="fi-FI" dirty="0">
                <a:solidFill>
                  <a:schemeClr val="tx1"/>
                </a:solidFill>
              </a:rPr>
              <a:t>\</a:t>
            </a:r>
            <a:r>
              <a:rPr lang="fr-FR" dirty="0">
                <a:solidFill>
                  <a:schemeClr val="tx1"/>
                </a:solidFill>
              </a:rPr>
              <a:t>\</a:t>
            </a:r>
            <a:r>
              <a:rPr lang="fi-FI" dirty="0">
                <a:solidFill>
                  <a:schemeClr val="tx1"/>
                </a:solidFill>
              </a:rPr>
              <a:t>+xt</a:t>
            </a:r>
            <a:r>
              <a:rPr lang="fr-FR" dirty="0">
                <a:solidFill>
                  <a:schemeClr val="tx1"/>
                </a:solidFill>
              </a:rPr>
              <a:t>\</a:t>
            </a:r>
            <a:r>
              <a:rPr lang="fi-FI" dirty="0" smtClean="0"/>
              <a:t>*</a:t>
            </a:r>
          </a:p>
          <a:p>
            <a:r>
              <a:rPr lang="fr-FR" dirty="0"/>
              <a:t>Le chiffre avant le livre n’est pas obligatoire</a:t>
            </a:r>
            <a:r>
              <a:rPr lang="fr-FR" dirty="0" smtClean="0"/>
              <a:t>.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7305235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Bâtir une expression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7030431" cy="3767328"/>
          </a:xfrm>
        </p:spPr>
        <p:txBody>
          <a:bodyPr>
            <a:normAutofit/>
          </a:bodyPr>
          <a:lstStyle/>
          <a:p>
            <a:r>
              <a:rPr lang="fr-FR" dirty="0" smtClean="0"/>
              <a:t>Essayer d’être le plus spécifique que possible.</a:t>
            </a:r>
          </a:p>
          <a:p>
            <a:r>
              <a:rPr lang="fr-FR" dirty="0" smtClean="0"/>
              <a:t>Attention aux expressions gourmandes !</a:t>
            </a:r>
          </a:p>
          <a:p>
            <a:r>
              <a:rPr lang="fr-FR" dirty="0" smtClean="0"/>
              <a:t>Si nous rendons le nom de livre plus générique...</a:t>
            </a:r>
          </a:p>
          <a:p>
            <a:r>
              <a:rPr lang="fi-FI" dirty="0">
                <a:solidFill>
                  <a:schemeClr val="tx1"/>
                </a:solidFill>
              </a:rPr>
              <a:t>\</a:t>
            </a:r>
            <a:r>
              <a:rPr lang="fr-FR" dirty="0">
                <a:solidFill>
                  <a:schemeClr val="tx1"/>
                </a:solidFill>
              </a:rPr>
              <a:t>\\</a:t>
            </a:r>
            <a:r>
              <a:rPr lang="fi-FI" dirty="0">
                <a:solidFill>
                  <a:schemeClr val="tx1"/>
                </a:solidFill>
              </a:rPr>
              <a:t>+</a:t>
            </a:r>
            <a:r>
              <a:rPr lang="fi-FI" dirty="0"/>
              <a:t>xt</a:t>
            </a:r>
            <a:r>
              <a:rPr lang="fr-FR" dirty="0"/>
              <a:t> </a:t>
            </a:r>
            <a:r>
              <a:rPr lang="fr-FR" dirty="0" smtClean="0">
                <a:solidFill>
                  <a:srgbClr val="FF0000"/>
                </a:solidFill>
              </a:rPr>
              <a:t>.+</a:t>
            </a:r>
            <a:r>
              <a:rPr lang="fr-FR" dirty="0" smtClean="0"/>
              <a:t> </a:t>
            </a:r>
            <a:r>
              <a:rPr lang="fr-FR" dirty="0">
                <a:solidFill>
                  <a:schemeClr val="tx1"/>
                </a:solidFill>
              </a:rPr>
              <a:t>\d+\.\d+\</a:t>
            </a:r>
            <a:r>
              <a:rPr lang="fi-FI" dirty="0">
                <a:solidFill>
                  <a:schemeClr val="tx1"/>
                </a:solidFill>
              </a:rPr>
              <a:t>\</a:t>
            </a:r>
            <a:r>
              <a:rPr lang="fr-FR" dirty="0">
                <a:solidFill>
                  <a:schemeClr val="tx1"/>
                </a:solidFill>
              </a:rPr>
              <a:t>\</a:t>
            </a:r>
            <a:r>
              <a:rPr lang="fi-FI" dirty="0">
                <a:solidFill>
                  <a:schemeClr val="tx1"/>
                </a:solidFill>
              </a:rPr>
              <a:t>+xt</a:t>
            </a:r>
            <a:r>
              <a:rPr lang="fr-FR" dirty="0">
                <a:solidFill>
                  <a:schemeClr val="tx1"/>
                </a:solidFill>
              </a:rPr>
              <a:t>\</a:t>
            </a:r>
            <a:r>
              <a:rPr lang="fi-FI" dirty="0">
                <a:solidFill>
                  <a:schemeClr val="tx1"/>
                </a:solidFill>
              </a:rPr>
              <a:t>*</a:t>
            </a:r>
          </a:p>
          <a:p>
            <a:endParaRPr lang="fi-FI" dirty="0" smtClean="0"/>
          </a:p>
          <a:p>
            <a:r>
              <a:rPr lang="fr-FR" dirty="0"/>
              <a:t>Il trouve quelle phrase ?</a:t>
            </a:r>
            <a:endParaRPr lang="fi-FI" dirty="0"/>
          </a:p>
          <a:p>
            <a:r>
              <a:rPr lang="fr-FR" dirty="0" smtClean="0"/>
              <a:t>\+</a:t>
            </a:r>
            <a:r>
              <a:rPr lang="fr-FR" dirty="0" err="1" smtClean="0"/>
              <a:t>xt</a:t>
            </a:r>
            <a:r>
              <a:rPr lang="fr-FR" dirty="0" smtClean="0"/>
              <a:t> </a:t>
            </a:r>
            <a:r>
              <a:rPr lang="fr-FR" dirty="0" err="1" smtClean="0"/>
              <a:t>Khuruuj</a:t>
            </a:r>
            <a:r>
              <a:rPr lang="fr-FR" dirty="0" smtClean="0"/>
              <a:t> 23.4\+</a:t>
            </a:r>
            <a:r>
              <a:rPr lang="fr-FR" dirty="0" err="1" smtClean="0"/>
              <a:t>xt</a:t>
            </a:r>
            <a:r>
              <a:rPr lang="fr-FR" dirty="0" smtClean="0"/>
              <a:t>* du texte </a:t>
            </a:r>
            <a:r>
              <a:rPr lang="fr-FR" dirty="0"/>
              <a:t>\+</a:t>
            </a:r>
            <a:r>
              <a:rPr lang="fr-FR" dirty="0" err="1"/>
              <a:t>xt</a:t>
            </a:r>
            <a:r>
              <a:rPr lang="fr-FR" dirty="0"/>
              <a:t> </a:t>
            </a:r>
            <a:r>
              <a:rPr lang="fr-FR" dirty="0" err="1"/>
              <a:t>Khuruuj</a:t>
            </a:r>
            <a:r>
              <a:rPr lang="fr-FR" dirty="0"/>
              <a:t> </a:t>
            </a:r>
            <a:r>
              <a:rPr lang="fr-FR" dirty="0" smtClean="0"/>
              <a:t>25.7\+</a:t>
            </a:r>
            <a:r>
              <a:rPr lang="fr-FR" dirty="0" err="1"/>
              <a:t>xt</a:t>
            </a:r>
            <a:r>
              <a:rPr lang="fr-FR" dirty="0" smtClean="0"/>
              <a:t>*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138391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 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L’équipe veut insérer les mots pout « chapitre » et « verset » dans leurs Renvois en Paratext. Donc, trouver </a:t>
            </a:r>
            <a:r>
              <a:rPr lang="en-US" dirty="0" smtClean="0"/>
              <a:t>des </a:t>
            </a:r>
            <a:r>
              <a:rPr lang="en-US" dirty="0"/>
              <a:t>expressions </a:t>
            </a:r>
            <a:r>
              <a:rPr lang="fr-FR" dirty="0" err="1" smtClean="0"/>
              <a:t>règulières</a:t>
            </a:r>
            <a:r>
              <a:rPr lang="fr-FR" dirty="0" smtClean="0"/>
              <a:t> </a:t>
            </a:r>
            <a:r>
              <a:rPr lang="en-US" dirty="0" smtClean="0"/>
              <a:t>pour </a:t>
            </a:r>
            <a:r>
              <a:rPr lang="en-US" dirty="0"/>
              <a:t>changer :</a:t>
            </a:r>
          </a:p>
          <a:p>
            <a:r>
              <a:rPr lang="en-US" dirty="0" smtClean="0"/>
              <a:t>\+</a:t>
            </a:r>
            <a:r>
              <a:rPr lang="en-US" dirty="0" err="1"/>
              <a:t>xt</a:t>
            </a:r>
            <a:r>
              <a:rPr lang="en-US" dirty="0"/>
              <a:t> 1 </a:t>
            </a:r>
            <a:r>
              <a:rPr lang="en-US" dirty="0" err="1"/>
              <a:t>Muluuk</a:t>
            </a:r>
            <a:r>
              <a:rPr lang="en-US" dirty="0"/>
              <a:t> 10.19\+</a:t>
            </a:r>
            <a:r>
              <a:rPr lang="en-US" dirty="0" err="1"/>
              <a:t>xt</a:t>
            </a:r>
            <a:r>
              <a:rPr lang="en-US" dirty="0"/>
              <a:t>*</a:t>
            </a:r>
          </a:p>
          <a:p>
            <a:r>
              <a:rPr lang="en-US" dirty="0"/>
              <a:t>\+</a:t>
            </a:r>
            <a:r>
              <a:rPr lang="en-US" dirty="0" err="1"/>
              <a:t>xt</a:t>
            </a:r>
            <a:r>
              <a:rPr lang="en-US" dirty="0"/>
              <a:t> </a:t>
            </a:r>
            <a:r>
              <a:rPr lang="en-US" dirty="0" err="1"/>
              <a:t>Khuruuj</a:t>
            </a:r>
            <a:r>
              <a:rPr lang="en-US" dirty="0"/>
              <a:t> 17:1-7\+</a:t>
            </a:r>
            <a:r>
              <a:rPr lang="en-US" dirty="0" smtClean="0"/>
              <a:t>x</a:t>
            </a:r>
            <a:r>
              <a:rPr lang="fr-FR" dirty="0" smtClean="0"/>
              <a:t>t*</a:t>
            </a:r>
          </a:p>
          <a:p>
            <a:r>
              <a:rPr lang="fr-FR" dirty="0"/>
              <a:t>	</a:t>
            </a:r>
            <a:r>
              <a:rPr lang="en-US" dirty="0" smtClean="0"/>
              <a:t>à</a:t>
            </a:r>
            <a:endParaRPr lang="en-US" dirty="0"/>
          </a:p>
          <a:p>
            <a:r>
              <a:rPr lang="en-US" dirty="0"/>
              <a:t>\+</a:t>
            </a:r>
            <a:r>
              <a:rPr lang="en-US" dirty="0" err="1"/>
              <a:t>xt</a:t>
            </a:r>
            <a:r>
              <a:rPr lang="en-US" dirty="0"/>
              <a:t> 1 </a:t>
            </a:r>
            <a:r>
              <a:rPr lang="en-US" dirty="0" err="1"/>
              <a:t>Muluuk</a:t>
            </a:r>
            <a:r>
              <a:rPr lang="en-US" dirty="0"/>
              <a:t> </a:t>
            </a:r>
            <a:r>
              <a:rPr lang="en-US" dirty="0" err="1"/>
              <a:t>fasul</a:t>
            </a:r>
            <a:r>
              <a:rPr lang="en-US" dirty="0"/>
              <a:t> 10 </a:t>
            </a:r>
            <a:r>
              <a:rPr lang="en-US" dirty="0" err="1"/>
              <a:t>aaya</a:t>
            </a:r>
            <a:r>
              <a:rPr lang="en-US" dirty="0"/>
              <a:t> 19\+</a:t>
            </a:r>
            <a:r>
              <a:rPr lang="en-US" dirty="0" err="1"/>
              <a:t>xt</a:t>
            </a:r>
            <a:r>
              <a:rPr lang="en-US" dirty="0"/>
              <a:t>*</a:t>
            </a:r>
          </a:p>
          <a:p>
            <a:r>
              <a:rPr lang="en-US" dirty="0"/>
              <a:t>\+</a:t>
            </a:r>
            <a:r>
              <a:rPr lang="en-US" dirty="0" err="1"/>
              <a:t>xt</a:t>
            </a:r>
            <a:r>
              <a:rPr lang="en-US" dirty="0"/>
              <a:t> </a:t>
            </a:r>
            <a:r>
              <a:rPr lang="en-US" dirty="0" err="1"/>
              <a:t>Khuruuj</a:t>
            </a:r>
            <a:r>
              <a:rPr lang="en-US" dirty="0"/>
              <a:t> </a:t>
            </a:r>
            <a:r>
              <a:rPr lang="en-US" dirty="0" err="1"/>
              <a:t>fasul</a:t>
            </a:r>
            <a:r>
              <a:rPr lang="en-US" dirty="0"/>
              <a:t> 17 </a:t>
            </a:r>
            <a:r>
              <a:rPr lang="en-US" dirty="0" err="1"/>
              <a:t>aaya</a:t>
            </a:r>
            <a:r>
              <a:rPr lang="en-US" dirty="0"/>
              <a:t> 1-7\+</a:t>
            </a:r>
            <a:r>
              <a:rPr lang="en-US" dirty="0" err="1"/>
              <a:t>xt</a:t>
            </a:r>
            <a:r>
              <a:rPr lang="en-US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12125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Bâtir une expression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7030431" cy="3767328"/>
          </a:xfrm>
        </p:spPr>
        <p:txBody>
          <a:bodyPr>
            <a:normAutofit/>
          </a:bodyPr>
          <a:lstStyle/>
          <a:p>
            <a:r>
              <a:rPr lang="fr-FR" dirty="0" smtClean="0"/>
              <a:t>Essayer d’être le plus spécifique que possible.</a:t>
            </a:r>
          </a:p>
          <a:p>
            <a:r>
              <a:rPr lang="fr-FR" dirty="0" smtClean="0"/>
              <a:t>Attention aux expressions gourmandes !</a:t>
            </a:r>
          </a:p>
          <a:p>
            <a:r>
              <a:rPr lang="fr-FR" dirty="0" smtClean="0"/>
              <a:t>Si nous rendons le nom de livre plus générique...</a:t>
            </a:r>
          </a:p>
          <a:p>
            <a:r>
              <a:rPr lang="fi-FI" dirty="0">
                <a:solidFill>
                  <a:schemeClr val="tx1"/>
                </a:solidFill>
              </a:rPr>
              <a:t>\</a:t>
            </a:r>
            <a:r>
              <a:rPr lang="fr-FR" dirty="0">
                <a:solidFill>
                  <a:schemeClr val="tx1"/>
                </a:solidFill>
              </a:rPr>
              <a:t>\\</a:t>
            </a:r>
            <a:r>
              <a:rPr lang="fi-FI" dirty="0">
                <a:solidFill>
                  <a:schemeClr val="tx1"/>
                </a:solidFill>
              </a:rPr>
              <a:t>+</a:t>
            </a:r>
            <a:r>
              <a:rPr lang="fi-FI" dirty="0"/>
              <a:t>xt</a:t>
            </a:r>
            <a:r>
              <a:rPr lang="fr-FR" dirty="0"/>
              <a:t> </a:t>
            </a:r>
            <a:r>
              <a:rPr lang="fr-FR" dirty="0" smtClean="0">
                <a:solidFill>
                  <a:srgbClr val="FF0000"/>
                </a:solidFill>
              </a:rPr>
              <a:t>.+</a:t>
            </a:r>
            <a:r>
              <a:rPr lang="fr-FR" dirty="0" smtClean="0"/>
              <a:t> </a:t>
            </a:r>
            <a:r>
              <a:rPr lang="fr-FR" dirty="0">
                <a:solidFill>
                  <a:schemeClr val="tx1"/>
                </a:solidFill>
              </a:rPr>
              <a:t>\d+\.\d+\</a:t>
            </a:r>
            <a:r>
              <a:rPr lang="fi-FI" dirty="0">
                <a:solidFill>
                  <a:schemeClr val="tx1"/>
                </a:solidFill>
              </a:rPr>
              <a:t>\</a:t>
            </a:r>
            <a:r>
              <a:rPr lang="fr-FR" dirty="0">
                <a:solidFill>
                  <a:schemeClr val="tx1"/>
                </a:solidFill>
              </a:rPr>
              <a:t>\</a:t>
            </a:r>
            <a:r>
              <a:rPr lang="fi-FI" dirty="0">
                <a:solidFill>
                  <a:schemeClr val="tx1"/>
                </a:solidFill>
              </a:rPr>
              <a:t>+xt</a:t>
            </a:r>
            <a:r>
              <a:rPr lang="fr-FR" dirty="0">
                <a:solidFill>
                  <a:schemeClr val="tx1"/>
                </a:solidFill>
              </a:rPr>
              <a:t>\</a:t>
            </a:r>
            <a:r>
              <a:rPr lang="fi-FI" dirty="0">
                <a:solidFill>
                  <a:schemeClr val="tx1"/>
                </a:solidFill>
              </a:rPr>
              <a:t>*</a:t>
            </a:r>
          </a:p>
          <a:p>
            <a:endParaRPr lang="fi-FI" dirty="0" smtClean="0"/>
          </a:p>
          <a:p>
            <a:r>
              <a:rPr lang="fr-FR" dirty="0"/>
              <a:t>Il trouve quelle phrase ?</a:t>
            </a:r>
            <a:endParaRPr lang="fi-FI" dirty="0"/>
          </a:p>
          <a:p>
            <a:r>
              <a:rPr lang="fr-FR" dirty="0" smtClean="0">
                <a:solidFill>
                  <a:srgbClr val="FF0000"/>
                </a:solidFill>
              </a:rPr>
              <a:t>\+</a:t>
            </a:r>
            <a:r>
              <a:rPr lang="fr-FR" dirty="0" err="1" smtClean="0">
                <a:solidFill>
                  <a:srgbClr val="FF0000"/>
                </a:solidFill>
              </a:rPr>
              <a:t>xt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Khuruuj</a:t>
            </a:r>
            <a:r>
              <a:rPr lang="fr-FR" dirty="0" smtClean="0">
                <a:solidFill>
                  <a:srgbClr val="FF0000"/>
                </a:solidFill>
              </a:rPr>
              <a:t> 23.4\+</a:t>
            </a:r>
            <a:r>
              <a:rPr lang="fr-FR" dirty="0" err="1" smtClean="0">
                <a:solidFill>
                  <a:srgbClr val="FF0000"/>
                </a:solidFill>
              </a:rPr>
              <a:t>xt</a:t>
            </a:r>
            <a:r>
              <a:rPr lang="fr-FR" dirty="0" smtClean="0">
                <a:solidFill>
                  <a:srgbClr val="FF0000"/>
                </a:solidFill>
              </a:rPr>
              <a:t>* du texte </a:t>
            </a:r>
            <a:r>
              <a:rPr lang="fr-FR" dirty="0">
                <a:solidFill>
                  <a:srgbClr val="FF0000"/>
                </a:solidFill>
              </a:rPr>
              <a:t>\+</a:t>
            </a:r>
            <a:r>
              <a:rPr lang="fr-FR" dirty="0" err="1">
                <a:solidFill>
                  <a:srgbClr val="FF0000"/>
                </a:solidFill>
              </a:rPr>
              <a:t>xt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Khuruuj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smtClean="0">
                <a:solidFill>
                  <a:srgbClr val="FF0000"/>
                </a:solidFill>
              </a:rPr>
              <a:t>25.7\+</a:t>
            </a:r>
            <a:r>
              <a:rPr lang="fr-FR" dirty="0" err="1">
                <a:solidFill>
                  <a:srgbClr val="FF0000"/>
                </a:solidFill>
              </a:rPr>
              <a:t>xt</a:t>
            </a:r>
            <a:r>
              <a:rPr lang="fr-FR" dirty="0" smtClean="0">
                <a:solidFill>
                  <a:srgbClr val="FF0000"/>
                </a:solidFill>
              </a:rPr>
              <a:t>*</a:t>
            </a:r>
          </a:p>
          <a:p>
            <a:r>
              <a:rPr lang="fr-FR" dirty="0" smtClean="0"/>
              <a:t>Toute la phrase !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3210072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Bâtir une expression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7030431" cy="3767328"/>
          </a:xfrm>
        </p:spPr>
        <p:txBody>
          <a:bodyPr>
            <a:normAutofit/>
          </a:bodyPr>
          <a:lstStyle/>
          <a:p>
            <a:r>
              <a:rPr lang="fr-FR" dirty="0" smtClean="0"/>
              <a:t>Même si nous utilisons « ? » pour capturer juste le minimum nécessaire...</a:t>
            </a:r>
          </a:p>
          <a:p>
            <a:r>
              <a:rPr lang="fi-FI" dirty="0">
                <a:solidFill>
                  <a:schemeClr val="tx1"/>
                </a:solidFill>
              </a:rPr>
              <a:t>\</a:t>
            </a:r>
            <a:r>
              <a:rPr lang="fr-FR" dirty="0">
                <a:solidFill>
                  <a:schemeClr val="tx1"/>
                </a:solidFill>
              </a:rPr>
              <a:t>\\</a:t>
            </a:r>
            <a:r>
              <a:rPr lang="fi-FI" dirty="0">
                <a:solidFill>
                  <a:schemeClr val="tx1"/>
                </a:solidFill>
              </a:rPr>
              <a:t>+</a:t>
            </a:r>
            <a:r>
              <a:rPr lang="fi-FI" dirty="0"/>
              <a:t>xt</a:t>
            </a:r>
            <a:r>
              <a:rPr lang="fr-FR" dirty="0"/>
              <a:t> </a:t>
            </a:r>
            <a:r>
              <a:rPr lang="fr-FR" dirty="0" smtClean="0">
                <a:solidFill>
                  <a:schemeClr val="tx1"/>
                </a:solidFill>
              </a:rPr>
              <a:t>.+</a:t>
            </a:r>
            <a:r>
              <a:rPr lang="fr-FR" dirty="0" smtClean="0">
                <a:solidFill>
                  <a:srgbClr val="FF0000"/>
                </a:solidFill>
              </a:rPr>
              <a:t>?</a:t>
            </a:r>
            <a:r>
              <a:rPr lang="fr-FR" dirty="0" smtClean="0"/>
              <a:t> </a:t>
            </a:r>
            <a:r>
              <a:rPr lang="fr-FR" dirty="0">
                <a:solidFill>
                  <a:schemeClr val="tx1"/>
                </a:solidFill>
              </a:rPr>
              <a:t>\d+\.\d+\</a:t>
            </a:r>
            <a:r>
              <a:rPr lang="fi-FI" dirty="0">
                <a:solidFill>
                  <a:schemeClr val="tx1"/>
                </a:solidFill>
              </a:rPr>
              <a:t>\</a:t>
            </a:r>
            <a:r>
              <a:rPr lang="fr-FR" dirty="0">
                <a:solidFill>
                  <a:schemeClr val="tx1"/>
                </a:solidFill>
              </a:rPr>
              <a:t>\</a:t>
            </a:r>
            <a:r>
              <a:rPr lang="fi-FI" dirty="0">
                <a:solidFill>
                  <a:schemeClr val="tx1"/>
                </a:solidFill>
              </a:rPr>
              <a:t>+xt</a:t>
            </a:r>
            <a:r>
              <a:rPr lang="fr-FR" dirty="0">
                <a:solidFill>
                  <a:schemeClr val="tx1"/>
                </a:solidFill>
              </a:rPr>
              <a:t>\</a:t>
            </a:r>
            <a:r>
              <a:rPr lang="fi-FI" dirty="0">
                <a:solidFill>
                  <a:schemeClr val="tx1"/>
                </a:solidFill>
              </a:rPr>
              <a:t>*</a:t>
            </a:r>
          </a:p>
          <a:p>
            <a:endParaRPr lang="fi-FI" dirty="0" smtClean="0"/>
          </a:p>
          <a:p>
            <a:r>
              <a:rPr lang="fr-FR" dirty="0" smtClean="0"/>
              <a:t>Supposons qu’il y a une référence sans verset :</a:t>
            </a:r>
            <a:endParaRPr lang="fi-FI" dirty="0" smtClean="0"/>
          </a:p>
          <a:p>
            <a:r>
              <a:rPr lang="fr-FR" dirty="0" smtClean="0">
                <a:solidFill>
                  <a:schemeClr val="tx1"/>
                </a:solidFill>
              </a:rPr>
              <a:t>\+</a:t>
            </a:r>
            <a:r>
              <a:rPr lang="fr-FR" dirty="0" err="1" smtClean="0">
                <a:solidFill>
                  <a:schemeClr val="tx1"/>
                </a:solidFill>
              </a:rPr>
              <a:t>xt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Khuruuj</a:t>
            </a:r>
            <a:r>
              <a:rPr lang="fr-FR" dirty="0" smtClean="0">
                <a:solidFill>
                  <a:schemeClr val="tx1"/>
                </a:solidFill>
              </a:rPr>
              <a:t> 23\+</a:t>
            </a:r>
            <a:r>
              <a:rPr lang="fr-FR" dirty="0" err="1" smtClean="0">
                <a:solidFill>
                  <a:schemeClr val="tx1"/>
                </a:solidFill>
              </a:rPr>
              <a:t>xt</a:t>
            </a:r>
            <a:r>
              <a:rPr lang="fr-FR" dirty="0" smtClean="0">
                <a:solidFill>
                  <a:schemeClr val="tx1"/>
                </a:solidFill>
              </a:rPr>
              <a:t>* du texte </a:t>
            </a:r>
            <a:r>
              <a:rPr lang="fr-FR" dirty="0">
                <a:solidFill>
                  <a:schemeClr val="tx1"/>
                </a:solidFill>
              </a:rPr>
              <a:t>\+</a:t>
            </a:r>
            <a:r>
              <a:rPr lang="fr-FR" dirty="0" err="1">
                <a:solidFill>
                  <a:schemeClr val="tx1"/>
                </a:solidFill>
              </a:rPr>
              <a:t>xt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Khuruuj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25.7\+</a:t>
            </a:r>
            <a:r>
              <a:rPr lang="fr-FR" dirty="0" err="1">
                <a:solidFill>
                  <a:schemeClr val="tx1"/>
                </a:solidFill>
              </a:rPr>
              <a:t>xt</a:t>
            </a:r>
            <a:r>
              <a:rPr lang="fr-FR" dirty="0" smtClean="0">
                <a:solidFill>
                  <a:schemeClr val="tx1"/>
                </a:solidFill>
              </a:rPr>
              <a:t>*</a:t>
            </a:r>
          </a:p>
          <a:p>
            <a:r>
              <a:rPr lang="fr-FR" dirty="0" smtClean="0"/>
              <a:t>Encore il capture toute la phrase</a:t>
            </a:r>
            <a:r>
              <a:rPr lang="fr-FR" dirty="0" smtClean="0"/>
              <a:t>.</a:t>
            </a:r>
          </a:p>
          <a:p>
            <a:r>
              <a:rPr lang="fr-FR" dirty="0" smtClean="0"/>
              <a:t>Donc « .+ » est dangereux… utiliser avec caution !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858302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Bâtir une expression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7030431" cy="3767328"/>
          </a:xfrm>
        </p:spPr>
        <p:txBody>
          <a:bodyPr>
            <a:normAutofit/>
          </a:bodyPr>
          <a:lstStyle/>
          <a:p>
            <a:r>
              <a:rPr lang="fr-FR" dirty="0" smtClean="0"/>
              <a:t>Dans notre cas, les noms de livres sont compris de seulement ces caractères :</a:t>
            </a:r>
          </a:p>
          <a:p>
            <a:r>
              <a:rPr lang="fr-FR" dirty="0" smtClean="0"/>
              <a:t>A-Z, a-z, ʼ, - (tiret), et espace</a:t>
            </a:r>
          </a:p>
          <a:p>
            <a:r>
              <a:rPr lang="fr-FR" dirty="0" smtClean="0"/>
              <a:t>(Il n’y pas de chiffre, sauf le premier caractère)</a:t>
            </a:r>
          </a:p>
          <a:p>
            <a:r>
              <a:rPr lang="fr-FR" dirty="0" smtClean="0"/>
              <a:t>Donc nous pouvons utiliser cette expression 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	(</a:t>
            </a:r>
            <a:r>
              <a:rPr lang="en-US" dirty="0" smtClean="0"/>
              <a:t>\</a:t>
            </a:r>
            <a:r>
              <a:rPr lang="en-US" dirty="0"/>
              <a:t>d 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?[</a:t>
            </a:r>
            <a:r>
              <a:rPr lang="en-US" dirty="0"/>
              <a:t>A-</a:t>
            </a:r>
            <a:r>
              <a:rPr lang="en-US" dirty="0" err="1"/>
              <a:t>Za</a:t>
            </a:r>
            <a:r>
              <a:rPr lang="en-US" dirty="0"/>
              <a:t>-</a:t>
            </a:r>
            <a:r>
              <a:rPr lang="en-US" dirty="0" err="1"/>
              <a:t>zʼ</a:t>
            </a:r>
            <a:r>
              <a:rPr lang="en-US" dirty="0"/>
              <a:t> </a:t>
            </a:r>
            <a:r>
              <a:rPr lang="en-US" dirty="0" smtClean="0"/>
              <a:t>-]+</a:t>
            </a:r>
          </a:p>
          <a:p>
            <a:r>
              <a:rPr lang="fi-FI" dirty="0" smtClean="0"/>
              <a:t>Ou encore mieux, comme le chiffre doit </a:t>
            </a:r>
            <a:r>
              <a:rPr lang="fr-FR" dirty="0" smtClean="0"/>
              <a:t>être 1, 2 ou 3 :</a:t>
            </a:r>
          </a:p>
          <a:p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[123]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/>
              <a:t>?[A-</a:t>
            </a:r>
            <a:r>
              <a:rPr lang="en-US" dirty="0" err="1"/>
              <a:t>Za</a:t>
            </a:r>
            <a:r>
              <a:rPr lang="en-US" dirty="0"/>
              <a:t>-</a:t>
            </a:r>
            <a:r>
              <a:rPr lang="en-US" dirty="0" err="1"/>
              <a:t>zʼ</a:t>
            </a:r>
            <a:r>
              <a:rPr lang="en-US" dirty="0"/>
              <a:t> </a:t>
            </a:r>
            <a:r>
              <a:rPr lang="en-US" dirty="0" smtClean="0"/>
              <a:t>-]+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4297292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Remplacement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7030430" cy="4311226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Utiliser les parenthèses pour capturer du texte dans la phrase retrouvée :</a:t>
            </a:r>
          </a:p>
          <a:p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/>
              <a:t>\\\+</a:t>
            </a:r>
            <a:r>
              <a:rPr lang="en-US" dirty="0" err="1" smtClean="0"/>
              <a:t>xt</a:t>
            </a:r>
            <a:r>
              <a:rPr lang="fr-FR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((</a:t>
            </a:r>
            <a:r>
              <a:rPr lang="en-US" dirty="0" smtClean="0"/>
              <a:t>[123] 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/>
              <a:t>?[A-</a:t>
            </a:r>
            <a:r>
              <a:rPr lang="en-US" dirty="0" err="1"/>
              <a:t>Za</a:t>
            </a:r>
            <a:r>
              <a:rPr lang="en-US" dirty="0"/>
              <a:t>-</a:t>
            </a:r>
            <a:r>
              <a:rPr lang="en-US" dirty="0" err="1"/>
              <a:t>zʼ</a:t>
            </a:r>
            <a:r>
              <a:rPr lang="en-US" dirty="0"/>
              <a:t> -]+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/>
              <a:t>\d+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/>
              <a:t>: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/>
              <a:t>\d</a:t>
            </a:r>
            <a:r>
              <a:rPr lang="en-US" dirty="0" smtClean="0"/>
              <a:t>+</a:t>
            </a:r>
            <a:r>
              <a:rPr lang="fr-FR" dirty="0" smtClean="0">
                <a:solidFill>
                  <a:srgbClr val="FF0000"/>
                </a:solidFill>
              </a:rPr>
              <a:t>)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smtClean="0"/>
              <a:t>\\\+</a:t>
            </a:r>
            <a:r>
              <a:rPr lang="en-US" dirty="0"/>
              <a:t>xt</a:t>
            </a:r>
            <a:r>
              <a:rPr lang="en-US" dirty="0" smtClean="0"/>
              <a:t>\*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r>
              <a:rPr lang="fr-FR" dirty="0" smtClean="0"/>
              <a:t>Compter les parenthèses gauches pour trouver le groupe</a:t>
            </a:r>
          </a:p>
          <a:p>
            <a:r>
              <a:rPr lang="fr-FR" dirty="0" smtClean="0"/>
              <a:t>\\1 – le marqueur « \+</a:t>
            </a:r>
            <a:r>
              <a:rPr lang="fr-FR" dirty="0" err="1" smtClean="0"/>
              <a:t>xt</a:t>
            </a:r>
            <a:r>
              <a:rPr lang="fr-FR" dirty="0" smtClean="0"/>
              <a:t> »</a:t>
            </a:r>
          </a:p>
          <a:p>
            <a:r>
              <a:rPr lang="fr-FR" dirty="0" smtClean="0"/>
              <a:t>\\2 – le nom du livre (y compris le chiffre s’il y en a)</a:t>
            </a:r>
          </a:p>
          <a:p>
            <a:r>
              <a:rPr lang="fr-FR" dirty="0" smtClean="0"/>
              <a:t>\\3 – le chiffre</a:t>
            </a:r>
          </a:p>
          <a:p>
            <a:r>
              <a:rPr lang="fr-FR" dirty="0" smtClean="0"/>
              <a:t>\\4 et \\5 – numéro du chapitre et du verset</a:t>
            </a:r>
          </a:p>
          <a:p>
            <a:r>
              <a:rPr lang="fr-FR" dirty="0" smtClean="0"/>
              <a:t>\\6 – le marqueur « \+</a:t>
            </a:r>
            <a:r>
              <a:rPr lang="fr-FR" dirty="0" err="1" smtClean="0"/>
              <a:t>xt</a:t>
            </a:r>
            <a:r>
              <a:rPr lang="fr-FR" dirty="0" smtClean="0"/>
              <a:t>* »</a:t>
            </a:r>
          </a:p>
          <a:p>
            <a:r>
              <a:rPr lang="fr-FR" dirty="0" smtClean="0"/>
              <a:t>Remplacer: \\1 \\2 </a:t>
            </a:r>
            <a:r>
              <a:rPr lang="fr-FR" dirty="0" err="1" smtClean="0"/>
              <a:t>fasul</a:t>
            </a:r>
            <a:r>
              <a:rPr lang="fr-FR" dirty="0" smtClean="0"/>
              <a:t> \\4 </a:t>
            </a:r>
            <a:r>
              <a:rPr lang="fr-FR" dirty="0" err="1" smtClean="0"/>
              <a:t>aaya</a:t>
            </a:r>
            <a:r>
              <a:rPr lang="fr-FR" dirty="0" smtClean="0"/>
              <a:t> \\5\\6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128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Solution finale?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#  </a:t>
            </a:r>
            <a:r>
              <a:rPr lang="en-US" dirty="0" err="1"/>
              <a:t>Takwiin</a:t>
            </a:r>
            <a:r>
              <a:rPr lang="en-US" dirty="0"/>
              <a:t> 2:1  or  </a:t>
            </a:r>
            <a:r>
              <a:rPr lang="fr-FR" dirty="0" smtClean="0"/>
              <a:t>2 </a:t>
            </a:r>
            <a:r>
              <a:rPr lang="fr-FR" dirty="0" err="1" smtClean="0"/>
              <a:t>Muluuk</a:t>
            </a:r>
            <a:r>
              <a:rPr lang="en-US" dirty="0" smtClean="0"/>
              <a:t> </a:t>
            </a:r>
            <a:r>
              <a:rPr lang="en-US" dirty="0"/>
              <a:t>2:1-5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smtClean="0"/>
              <a:t>\\\+</a:t>
            </a:r>
            <a:r>
              <a:rPr lang="en-US" dirty="0" err="1"/>
              <a:t>xt</a:t>
            </a:r>
            <a:r>
              <a:rPr lang="en-US" dirty="0"/>
              <a:t>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/>
              <a:t>[123</a:t>
            </a:r>
            <a:r>
              <a:rPr lang="en-US" dirty="0" smtClean="0"/>
              <a:t>] 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/>
              <a:t>?[A-</a:t>
            </a:r>
            <a:r>
              <a:rPr lang="en-US" dirty="0" err="1"/>
              <a:t>Za</a:t>
            </a:r>
            <a:r>
              <a:rPr lang="en-US" dirty="0"/>
              <a:t>-</a:t>
            </a:r>
            <a:r>
              <a:rPr lang="en-US" dirty="0" err="1"/>
              <a:t>zʼ</a:t>
            </a:r>
            <a:r>
              <a:rPr lang="en-US" dirty="0"/>
              <a:t> -]+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/>
              <a:t>\d+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/>
              <a:t>: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/>
              <a:t>\d+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/>
              <a:t>-\d</a:t>
            </a:r>
            <a:r>
              <a:rPr lang="en-US" dirty="0" smtClean="0"/>
              <a:t>+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?\\\+</a:t>
            </a:r>
            <a:r>
              <a:rPr lang="en-US" dirty="0"/>
              <a:t>xt</a:t>
            </a:r>
            <a:r>
              <a:rPr lang="en-US" dirty="0" smtClean="0"/>
              <a:t>\*</a:t>
            </a:r>
            <a:r>
              <a:rPr lang="en-US" dirty="0">
                <a:solidFill>
                  <a:srgbClr val="FF0000"/>
                </a:solidFill>
              </a:rPr>
              <a:t>)</a:t>
            </a:r>
            <a:endParaRPr lang="en-US" dirty="0" smtClean="0"/>
          </a:p>
          <a:p>
            <a:r>
              <a:rPr lang="en-US" dirty="0" smtClean="0"/>
              <a:t>\\</a:t>
            </a:r>
            <a:r>
              <a:rPr lang="en-US" dirty="0"/>
              <a:t>1 </a:t>
            </a:r>
            <a:r>
              <a:rPr lang="en-US" dirty="0" err="1"/>
              <a:t>fasul</a:t>
            </a:r>
            <a:r>
              <a:rPr lang="en-US" dirty="0"/>
              <a:t> \\3 </a:t>
            </a:r>
            <a:r>
              <a:rPr lang="en-US" dirty="0" err="1"/>
              <a:t>aaya</a:t>
            </a:r>
            <a:r>
              <a:rPr lang="en-US" dirty="0"/>
              <a:t> </a:t>
            </a:r>
            <a:r>
              <a:rPr lang="en-US" dirty="0" smtClean="0"/>
              <a:t>\\4</a:t>
            </a:r>
          </a:p>
          <a:p>
            <a:endParaRPr lang="en-US" dirty="0" smtClean="0"/>
          </a:p>
          <a:p>
            <a:r>
              <a:rPr lang="en-US" dirty="0" smtClean="0"/>
              <a:t>#  </a:t>
            </a:r>
            <a:r>
              <a:rPr lang="en-US" dirty="0" err="1"/>
              <a:t>Takwiin</a:t>
            </a:r>
            <a:r>
              <a:rPr lang="en-US" dirty="0"/>
              <a:t> 2  or  </a:t>
            </a:r>
            <a:r>
              <a:rPr lang="fr-FR" dirty="0" smtClean="0"/>
              <a:t>1 </a:t>
            </a:r>
            <a:r>
              <a:rPr lang="fr-FR" dirty="0" err="1" smtClean="0"/>
              <a:t>Muluuk</a:t>
            </a:r>
            <a:r>
              <a:rPr lang="en-US" dirty="0" smtClean="0"/>
              <a:t> </a:t>
            </a:r>
            <a:r>
              <a:rPr lang="en-US" dirty="0"/>
              <a:t>1–2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smtClean="0"/>
              <a:t>\\\+</a:t>
            </a:r>
            <a:r>
              <a:rPr lang="en-US" dirty="0" err="1"/>
              <a:t>xt</a:t>
            </a:r>
            <a:r>
              <a:rPr lang="en-US" dirty="0"/>
              <a:t>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/>
              <a:t>[123] 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/>
              <a:t>?[A-</a:t>
            </a:r>
            <a:r>
              <a:rPr lang="en-US" dirty="0" err="1"/>
              <a:t>Za</a:t>
            </a:r>
            <a:r>
              <a:rPr lang="en-US" dirty="0"/>
              <a:t>-</a:t>
            </a:r>
            <a:r>
              <a:rPr lang="en-US" dirty="0" err="1"/>
              <a:t>zʼ</a:t>
            </a:r>
            <a:r>
              <a:rPr lang="en-US" dirty="0"/>
              <a:t> -]+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/>
              <a:t>\d+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/>
              <a:t>–\d</a:t>
            </a:r>
            <a:r>
              <a:rPr lang="en-US" dirty="0" smtClean="0"/>
              <a:t>+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?\\\+</a:t>
            </a:r>
            <a:r>
              <a:rPr lang="en-US" dirty="0" err="1"/>
              <a:t>xt</a:t>
            </a:r>
            <a:r>
              <a:rPr lang="en-US" dirty="0" smtClean="0"/>
              <a:t>\*</a:t>
            </a:r>
            <a:r>
              <a:rPr lang="en-US" dirty="0">
                <a:solidFill>
                  <a:srgbClr val="FF0000"/>
                </a:solidFill>
              </a:rPr>
              <a:t>)</a:t>
            </a:r>
            <a:endParaRPr lang="en-US" dirty="0" smtClean="0"/>
          </a:p>
          <a:p>
            <a:r>
              <a:rPr lang="en-US" dirty="0" smtClean="0"/>
              <a:t>\\</a:t>
            </a:r>
            <a:r>
              <a:rPr lang="en-US" dirty="0"/>
              <a:t>1 </a:t>
            </a:r>
            <a:r>
              <a:rPr lang="en-US" dirty="0" err="1"/>
              <a:t>fasul</a:t>
            </a:r>
            <a:r>
              <a:rPr lang="en-US" dirty="0"/>
              <a:t> \\</a:t>
            </a:r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4069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Astuces pour les expressions régulières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340864"/>
            <a:ext cx="10753725" cy="3437001"/>
          </a:xfrm>
        </p:spPr>
        <p:txBody>
          <a:bodyPr/>
          <a:lstStyle/>
          <a:p>
            <a:pPr marL="512763" indent="-512763">
              <a:buFont typeface="Wingdings" panose="05000000000000000000" pitchFamily="2" charset="2"/>
              <a:buChar char="q"/>
            </a:pPr>
            <a:r>
              <a:rPr lang="fr-FR" dirty="0" smtClean="0"/>
              <a:t>Commencer avec une phrase que vous voulez rechercher</a:t>
            </a:r>
          </a:p>
          <a:p>
            <a:pPr marL="512763" indent="-512763">
              <a:buFont typeface="Wingdings" panose="05000000000000000000" pitchFamily="2" charset="2"/>
              <a:buChar char="q"/>
            </a:pPr>
            <a:r>
              <a:rPr lang="fr-FR" dirty="0" smtClean="0"/>
              <a:t>Essayer de généraliser pour inclure d’autres phrases souhaitées</a:t>
            </a:r>
          </a:p>
          <a:p>
            <a:pPr marL="512763" indent="-512763">
              <a:buFont typeface="Wingdings" panose="05000000000000000000" pitchFamily="2" charset="2"/>
              <a:buChar char="q"/>
            </a:pPr>
            <a:r>
              <a:rPr lang="fr-FR" dirty="0" smtClean="0"/>
              <a:t>Tester dans un éditeur de texte</a:t>
            </a:r>
          </a:p>
          <a:p>
            <a:pPr marL="512763" indent="-512763">
              <a:buFont typeface="Wingdings" panose="05000000000000000000" pitchFamily="2" charset="2"/>
              <a:buChar char="q"/>
            </a:pPr>
            <a:r>
              <a:rPr lang="fr-FR" dirty="0" smtClean="0"/>
              <a:t>Faire attention avec les expressions gourmandes</a:t>
            </a:r>
          </a:p>
          <a:p>
            <a:pPr marL="512763" indent="-512763">
              <a:buFont typeface="Wingdings" panose="05000000000000000000" pitchFamily="2" charset="2"/>
              <a:buChar char="q"/>
            </a:pPr>
            <a:r>
              <a:rPr lang="fr-FR" dirty="0" smtClean="0"/>
              <a:t>Surtout rappeler que « .+ » peut dévorer tout !</a:t>
            </a:r>
          </a:p>
          <a:p>
            <a:pPr marL="512763" indent="-512763">
              <a:buFont typeface="Wingdings" panose="05000000000000000000" pitchFamily="2" charset="2"/>
              <a:buChar char="q"/>
            </a:pPr>
            <a:endParaRPr lang="fr-F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899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Rechercher / Remplacer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On peut éditer ou rechercher et remplacer chaque cas individuellement, </a:t>
            </a:r>
            <a:r>
              <a:rPr lang="fr-FR" dirty="0" err="1" smtClean="0"/>
              <a:t>p.ex</a:t>
            </a:r>
            <a:r>
              <a:rPr lang="fr-FR" dirty="0" smtClean="0"/>
              <a:t>:</a:t>
            </a:r>
          </a:p>
          <a:p>
            <a:r>
              <a:rPr lang="fr-FR" dirty="0" smtClean="0"/>
              <a:t>	Rechercher</a:t>
            </a:r>
            <a:r>
              <a:rPr lang="fr-FR" dirty="0"/>
              <a:t>: \+</a:t>
            </a:r>
            <a:r>
              <a:rPr lang="fr-FR" dirty="0" err="1"/>
              <a:t>xt</a:t>
            </a:r>
            <a:r>
              <a:rPr lang="fr-FR" dirty="0"/>
              <a:t> 1 </a:t>
            </a:r>
            <a:r>
              <a:rPr lang="fr-FR" dirty="0" err="1"/>
              <a:t>Muluuk</a:t>
            </a:r>
            <a:r>
              <a:rPr lang="fr-FR" dirty="0"/>
              <a:t> 10.19\+</a:t>
            </a:r>
            <a:r>
              <a:rPr lang="fr-FR" dirty="0" err="1"/>
              <a:t>xt</a:t>
            </a:r>
            <a:r>
              <a:rPr lang="fr-FR" dirty="0" smtClean="0"/>
              <a:t>*</a:t>
            </a:r>
          </a:p>
          <a:p>
            <a:r>
              <a:rPr lang="fr-FR" dirty="0" smtClean="0"/>
              <a:t>	Remplacer: \+</a:t>
            </a:r>
            <a:r>
              <a:rPr lang="fr-FR" dirty="0" err="1"/>
              <a:t>xt</a:t>
            </a:r>
            <a:r>
              <a:rPr lang="fr-FR" dirty="0"/>
              <a:t> 1 </a:t>
            </a:r>
            <a:r>
              <a:rPr lang="fr-FR" dirty="0" err="1"/>
              <a:t>Muluuk</a:t>
            </a:r>
            <a:r>
              <a:rPr lang="fr-FR" dirty="0"/>
              <a:t> </a:t>
            </a:r>
            <a:r>
              <a:rPr lang="fr-FR" dirty="0" err="1"/>
              <a:t>fasul</a:t>
            </a:r>
            <a:r>
              <a:rPr lang="fr-FR" dirty="0"/>
              <a:t> 10 </a:t>
            </a:r>
            <a:r>
              <a:rPr lang="fr-FR" dirty="0" err="1"/>
              <a:t>aaya</a:t>
            </a:r>
            <a:r>
              <a:rPr lang="fr-FR" dirty="0"/>
              <a:t> 19\+</a:t>
            </a:r>
            <a:r>
              <a:rPr lang="fr-FR" dirty="0" err="1"/>
              <a:t>xt</a:t>
            </a:r>
            <a:r>
              <a:rPr lang="fr-FR" dirty="0"/>
              <a:t>*</a:t>
            </a:r>
          </a:p>
          <a:p>
            <a:r>
              <a:rPr lang="fr-FR" dirty="0" smtClean="0"/>
              <a:t>Mais il y a 440 renvois – c’est beaucoup de travail !</a:t>
            </a:r>
          </a:p>
          <a:p>
            <a:endParaRPr lang="fr-FR" dirty="0" smtClean="0"/>
          </a:p>
          <a:p>
            <a:r>
              <a:rPr lang="fr-FR" dirty="0" smtClean="0"/>
              <a:t>Y-a-t-il de moyen (avec les expressions régulières) de généraliser l’expression du texte recherché qui peut correspondre à tous les renvois à la fois 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03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207347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Boîte à </a:t>
            </a:r>
            <a:r>
              <a:rPr lang="fr-FR" b="1" dirty="0"/>
              <a:t>outils pour les expressions </a:t>
            </a:r>
            <a:r>
              <a:rPr lang="fr-FR" b="1" dirty="0" smtClean="0"/>
              <a:t>régulières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061371"/>
              </p:ext>
            </p:extLst>
          </p:nvPr>
        </p:nvGraphicFramePr>
        <p:xfrm>
          <a:off x="1091475" y="1706880"/>
          <a:ext cx="9498148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9176">
                  <a:extLst>
                    <a:ext uri="{9D8B030D-6E8A-4147-A177-3AD203B41FA5}">
                      <a16:colId xmlns:a16="http://schemas.microsoft.com/office/drawing/2014/main" val="2082806043"/>
                    </a:ext>
                  </a:extLst>
                </a:gridCol>
                <a:gridCol w="8098972">
                  <a:extLst>
                    <a:ext uri="{9D8B030D-6E8A-4147-A177-3AD203B41FA5}">
                      <a16:colId xmlns:a16="http://schemas.microsoft.com/office/drawing/2014/main" val="848417148"/>
                    </a:ext>
                  </a:extLst>
                </a:gridCol>
              </a:tblGrid>
              <a:tr h="306269">
                <a:tc>
                  <a:txBody>
                    <a:bodyPr/>
                    <a:lstStyle/>
                    <a:p>
                      <a:pPr algn="ctr" rtl="0"/>
                      <a:r>
                        <a:rPr lang="fr-FR" b="1" dirty="0" err="1" smtClean="0">
                          <a:effectLst/>
                        </a:rPr>
                        <a:t>Expr</a:t>
                      </a:r>
                      <a:endParaRPr lang="fr-FR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b="1" dirty="0">
                          <a:effectLst/>
                        </a:rPr>
                        <a:t>Sens – ce qui sera trouvé</a:t>
                      </a:r>
                      <a:endParaRPr lang="fr-FR" dirty="0">
                        <a:effectLst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671209056"/>
                  </a:ext>
                </a:extLst>
              </a:tr>
              <a:tr h="306269"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effectLst/>
                        </a:rPr>
                        <a:t>.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dirty="0">
                          <a:effectLst/>
                        </a:rPr>
                        <a:t>n’importe quel caractère (mais pas la fin de ligne/paragraphe, par défaut)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336865"/>
                  </a:ext>
                </a:extLst>
              </a:tr>
              <a:tr h="306269"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effectLst/>
                        </a:rPr>
                        <a:t>?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dirty="0">
                          <a:effectLst/>
                        </a:rPr>
                        <a:t>précédent facultatif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500137192"/>
                  </a:ext>
                </a:extLst>
              </a:tr>
              <a:tr h="306269">
                <a:tc>
                  <a:txBody>
                    <a:bodyPr/>
                    <a:lstStyle/>
                    <a:p>
                      <a:pPr algn="ctr" rtl="0"/>
                      <a:r>
                        <a:rPr lang="en-US">
                          <a:effectLst/>
                        </a:rPr>
                        <a:t>+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dirty="0">
                          <a:effectLst/>
                        </a:rPr>
                        <a:t>1 ou plus du précédent (gourmand!)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8742943"/>
                  </a:ext>
                </a:extLst>
              </a:tr>
              <a:tr h="306269">
                <a:tc>
                  <a:txBody>
                    <a:bodyPr/>
                    <a:lstStyle/>
                    <a:p>
                      <a:pPr algn="ctr" rtl="0"/>
                      <a:r>
                        <a:rPr lang="en-US">
                          <a:effectLst/>
                        </a:rPr>
                        <a:t>*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dirty="0">
                          <a:effectLst/>
                        </a:rPr>
                        <a:t>0 ou plus du précédent (gourmand!)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699077445"/>
                  </a:ext>
                </a:extLst>
              </a:tr>
              <a:tr h="306269">
                <a:tc>
                  <a:txBody>
                    <a:bodyPr/>
                    <a:lstStyle/>
                    <a:p>
                      <a:pPr algn="ctr" rtl="0"/>
                      <a:r>
                        <a:rPr lang="en-US">
                          <a:effectLst/>
                        </a:rPr>
                        <a:t>?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dirty="0">
                          <a:effectLst/>
                        </a:rPr>
                        <a:t>gourmand → le minimum nécessaire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017502350"/>
                  </a:ext>
                </a:extLst>
              </a:tr>
              <a:tr h="306269"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effectLst/>
                        </a:rPr>
                        <a:t>( )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dirty="0">
                          <a:effectLst/>
                        </a:rPr>
                        <a:t>regroupement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160412138"/>
                  </a:ext>
                </a:extLst>
              </a:tr>
              <a:tr h="306269"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effectLst/>
                        </a:rPr>
                        <a:t>|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dirty="0">
                          <a:effectLst/>
                        </a:rPr>
                        <a:t>choix entre les options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51878127"/>
                  </a:ext>
                </a:extLst>
              </a:tr>
              <a:tr h="306269">
                <a:tc>
                  <a:txBody>
                    <a:bodyPr/>
                    <a:lstStyle/>
                    <a:p>
                      <a:pPr algn="ctr" rtl="0"/>
                      <a:r>
                        <a:rPr lang="en-US">
                          <a:effectLst/>
                        </a:rPr>
                        <a:t>[xyz]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dirty="0">
                          <a:effectLst/>
                        </a:rPr>
                        <a:t>n’importe quelle de ces lettres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512994269"/>
                  </a:ext>
                </a:extLst>
              </a:tr>
              <a:tr h="306269">
                <a:tc>
                  <a:txBody>
                    <a:bodyPr/>
                    <a:lstStyle/>
                    <a:p>
                      <a:pPr algn="ctr" rtl="0"/>
                      <a:r>
                        <a:rPr lang="en-US">
                          <a:effectLst/>
                        </a:rPr>
                        <a:t>[x-y]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dirty="0">
                          <a:effectLst/>
                        </a:rPr>
                        <a:t>n’importe quelle lettre entre x et </a:t>
                      </a:r>
                      <a:r>
                        <a:rPr lang="fr-FR" dirty="0" smtClean="0">
                          <a:effectLst/>
                        </a:rPr>
                        <a:t>y</a:t>
                      </a:r>
                      <a:endParaRPr lang="fr-FR" dirty="0">
                        <a:effectLst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525512081"/>
                  </a:ext>
                </a:extLst>
              </a:tr>
              <a:tr h="306269"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effectLst/>
                        </a:rPr>
                        <a:t>\d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>
                          <a:effectLst/>
                        </a:rPr>
                        <a:t>un chiffre (digit)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018192896"/>
                  </a:ext>
                </a:extLst>
              </a:tr>
              <a:tr h="306269">
                <a:tc>
                  <a:txBody>
                    <a:bodyPr/>
                    <a:lstStyle/>
                    <a:p>
                      <a:pPr algn="ctr" rtl="0"/>
                      <a:r>
                        <a:rPr lang="en-US">
                          <a:effectLst/>
                        </a:rPr>
                        <a:t>\s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>
                          <a:effectLst/>
                        </a:rPr>
                        <a:t>une espacement (espace, tabulation, nouvelle ligne, saut de page)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170672631"/>
                  </a:ext>
                </a:extLst>
              </a:tr>
              <a:tr h="306269">
                <a:tc>
                  <a:txBody>
                    <a:bodyPr/>
                    <a:lstStyle/>
                    <a:p>
                      <a:pPr algn="ctr" rtl="0"/>
                      <a:r>
                        <a:rPr lang="en-US">
                          <a:effectLst/>
                        </a:rPr>
                        <a:t>\w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>
                          <a:effectLst/>
                        </a:rPr>
                        <a:t>une lettre de création de mot (lettres, chiffres, soulignement « _ »)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754940207"/>
                  </a:ext>
                </a:extLst>
              </a:tr>
              <a:tr h="306269">
                <a:tc>
                  <a:txBody>
                    <a:bodyPr/>
                    <a:lstStyle/>
                    <a:p>
                      <a:pPr algn="ctr" rtl="0"/>
                      <a:r>
                        <a:rPr lang="en-US">
                          <a:effectLst/>
                        </a:rPr>
                        <a:t>\\ \.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dirty="0">
                          <a:effectLst/>
                        </a:rPr>
                        <a:t>\ (barre oblique) . (point)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507196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33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Bâtir une expression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6762369" cy="3767328"/>
          </a:xfrm>
        </p:spPr>
        <p:txBody>
          <a:bodyPr>
            <a:normAutofit/>
          </a:bodyPr>
          <a:lstStyle/>
          <a:p>
            <a:r>
              <a:rPr lang="fr-FR" dirty="0" smtClean="0"/>
              <a:t>Noter d’abord que quelques caractères ont un sens spécial dans une expression régulière, et si nous voulons utiliser ces caractères, ils doivent être précédé par une barre </a:t>
            </a:r>
            <a:r>
              <a:rPr lang="fr-FR" dirty="0" smtClean="0"/>
              <a:t>oblique :</a:t>
            </a:r>
            <a:endParaRPr lang="fr-FR" dirty="0" smtClean="0"/>
          </a:p>
          <a:p>
            <a:r>
              <a:rPr lang="fr-FR" dirty="0" smtClean="0"/>
              <a:t>Pour trouver :</a:t>
            </a:r>
          </a:p>
          <a:p>
            <a:r>
              <a:rPr lang="fi-FI" dirty="0" smtClean="0"/>
              <a:t>\+</a:t>
            </a:r>
            <a:r>
              <a:rPr lang="fi-FI" dirty="0"/>
              <a:t>xt </a:t>
            </a:r>
            <a:r>
              <a:rPr lang="fi-FI" dirty="0">
                <a:solidFill>
                  <a:schemeClr val="tx1"/>
                </a:solidFill>
              </a:rPr>
              <a:t>1</a:t>
            </a:r>
            <a:r>
              <a:rPr lang="fi-FI" dirty="0"/>
              <a:t> Muluuk 10.19\+xt</a:t>
            </a:r>
            <a:r>
              <a:rPr lang="fi-FI" dirty="0" smtClean="0"/>
              <a:t>*</a:t>
            </a:r>
            <a:endParaRPr lang="fr-FR" dirty="0" smtClean="0"/>
          </a:p>
          <a:p>
            <a:r>
              <a:rPr lang="fr-FR" dirty="0" smtClean="0"/>
              <a:t>Utilisons l’expression :</a:t>
            </a:r>
          </a:p>
          <a:p>
            <a:r>
              <a:rPr lang="fi-FI" dirty="0" smtClean="0">
                <a:solidFill>
                  <a:srgbClr val="FF0000"/>
                </a:solidFill>
              </a:rPr>
              <a:t>\</a:t>
            </a:r>
            <a:r>
              <a:rPr lang="fr-FR" dirty="0" smtClean="0"/>
              <a:t>\</a:t>
            </a:r>
            <a:r>
              <a:rPr lang="fr-FR" dirty="0" smtClean="0">
                <a:solidFill>
                  <a:srgbClr val="FF0000"/>
                </a:solidFill>
              </a:rPr>
              <a:t>\</a:t>
            </a:r>
            <a:r>
              <a:rPr lang="fi-FI" dirty="0" smtClean="0"/>
              <a:t>+</a:t>
            </a:r>
            <a:r>
              <a:rPr lang="fi-FI" dirty="0"/>
              <a:t>xt </a:t>
            </a:r>
            <a:r>
              <a:rPr lang="fi-FI" dirty="0">
                <a:solidFill>
                  <a:schemeClr val="tx1"/>
                </a:solidFill>
              </a:rPr>
              <a:t>1</a:t>
            </a:r>
            <a:r>
              <a:rPr lang="fi-FI" dirty="0"/>
              <a:t> Muluuk </a:t>
            </a:r>
            <a:r>
              <a:rPr lang="fi-FI" dirty="0" smtClean="0"/>
              <a:t>10</a:t>
            </a:r>
            <a:r>
              <a:rPr lang="fr-FR" dirty="0" smtClean="0">
                <a:solidFill>
                  <a:srgbClr val="FF0000"/>
                </a:solidFill>
              </a:rPr>
              <a:t>\</a:t>
            </a:r>
            <a:r>
              <a:rPr lang="fi-FI" dirty="0" smtClean="0"/>
              <a:t>.19</a:t>
            </a:r>
            <a:r>
              <a:rPr lang="fr-FR" dirty="0" smtClean="0">
                <a:solidFill>
                  <a:srgbClr val="FF0000"/>
                </a:solidFill>
              </a:rPr>
              <a:t>\</a:t>
            </a:r>
            <a:r>
              <a:rPr lang="fi-FI" dirty="0" smtClean="0"/>
              <a:t>\</a:t>
            </a:r>
            <a:r>
              <a:rPr lang="fr-FR" dirty="0" smtClean="0">
                <a:solidFill>
                  <a:srgbClr val="FF0000"/>
                </a:solidFill>
              </a:rPr>
              <a:t>\</a:t>
            </a:r>
            <a:r>
              <a:rPr lang="fi-FI" dirty="0" smtClean="0"/>
              <a:t>+xt</a:t>
            </a:r>
            <a:r>
              <a:rPr lang="fr-FR" dirty="0" smtClean="0">
                <a:solidFill>
                  <a:srgbClr val="FF0000"/>
                </a:solidFill>
              </a:rPr>
              <a:t>\</a:t>
            </a:r>
            <a:r>
              <a:rPr lang="fi-FI" dirty="0" smtClean="0"/>
              <a:t>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9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Bâtir une expression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Si nous voulons trouver ces deux textes :</a:t>
            </a:r>
          </a:p>
          <a:p>
            <a:r>
              <a:rPr lang="fi-FI" dirty="0" smtClean="0"/>
              <a:t>\+</a:t>
            </a:r>
            <a:r>
              <a:rPr lang="fi-FI" dirty="0"/>
              <a:t>xt </a:t>
            </a:r>
            <a:r>
              <a:rPr lang="fi-FI" dirty="0">
                <a:solidFill>
                  <a:srgbClr val="FF0000"/>
                </a:solidFill>
              </a:rPr>
              <a:t>1</a:t>
            </a:r>
            <a:r>
              <a:rPr lang="fi-FI" dirty="0"/>
              <a:t> Muluuk 10.19\+xt</a:t>
            </a:r>
            <a:r>
              <a:rPr lang="fi-FI" dirty="0" smtClean="0"/>
              <a:t>*</a:t>
            </a:r>
          </a:p>
          <a:p>
            <a:r>
              <a:rPr lang="fi-FI" dirty="0"/>
              <a:t>\+xt </a:t>
            </a:r>
            <a:r>
              <a:rPr lang="fr-FR" dirty="0" smtClean="0">
                <a:solidFill>
                  <a:srgbClr val="FF0000"/>
                </a:solidFill>
              </a:rPr>
              <a:t>2</a:t>
            </a:r>
            <a:r>
              <a:rPr lang="fi-FI" dirty="0" smtClean="0"/>
              <a:t> </a:t>
            </a:r>
            <a:r>
              <a:rPr lang="fi-FI" dirty="0"/>
              <a:t>Muluuk 10.19\+xt*</a:t>
            </a:r>
            <a:endParaRPr lang="en-US" dirty="0"/>
          </a:p>
          <a:p>
            <a:endParaRPr lang="fr-FR" dirty="0" smtClean="0"/>
          </a:p>
          <a:p>
            <a:r>
              <a:rPr lang="fr-FR" dirty="0" smtClean="0"/>
              <a:t>Utilisons quelle expression ?</a:t>
            </a:r>
          </a:p>
          <a:p>
            <a:r>
              <a:rPr lang="fi-FI" dirty="0">
                <a:solidFill>
                  <a:srgbClr val="FF0000"/>
                </a:solidFill>
              </a:rPr>
              <a:t>\</a:t>
            </a:r>
            <a:r>
              <a:rPr lang="fr-FR" dirty="0"/>
              <a:t>\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+</a:t>
            </a:r>
            <a:r>
              <a:rPr lang="fi-FI" dirty="0" smtClean="0"/>
              <a:t>xt</a:t>
            </a:r>
            <a:r>
              <a:rPr lang="fr-FR" dirty="0" smtClean="0"/>
              <a:t>           </a:t>
            </a:r>
            <a:r>
              <a:rPr lang="fi-FI" dirty="0" smtClean="0"/>
              <a:t> </a:t>
            </a:r>
            <a:r>
              <a:rPr lang="fi-FI" dirty="0"/>
              <a:t>Muluuk 10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.19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\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+xt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*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08785" y="4359184"/>
            <a:ext cx="583474" cy="46166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498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Bâtir une expression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6209919" cy="3767328"/>
          </a:xfrm>
        </p:spPr>
        <p:txBody>
          <a:bodyPr/>
          <a:lstStyle/>
          <a:p>
            <a:r>
              <a:rPr lang="fr-FR" dirty="0" smtClean="0"/>
              <a:t>Si nous voulons trouver ces deux textes :</a:t>
            </a:r>
          </a:p>
          <a:p>
            <a:r>
              <a:rPr lang="fi-FI" dirty="0" smtClean="0"/>
              <a:t>\+</a:t>
            </a:r>
            <a:r>
              <a:rPr lang="fi-FI" dirty="0"/>
              <a:t>xt </a:t>
            </a:r>
            <a:r>
              <a:rPr lang="fi-FI" dirty="0">
                <a:solidFill>
                  <a:srgbClr val="FF0000"/>
                </a:solidFill>
              </a:rPr>
              <a:t>1</a:t>
            </a:r>
            <a:r>
              <a:rPr lang="fi-FI" dirty="0"/>
              <a:t> Muluuk 10.19\+xt</a:t>
            </a:r>
            <a:r>
              <a:rPr lang="fi-FI" dirty="0" smtClean="0"/>
              <a:t>*</a:t>
            </a:r>
          </a:p>
          <a:p>
            <a:r>
              <a:rPr lang="fi-FI" dirty="0"/>
              <a:t>\+xt </a:t>
            </a:r>
            <a:r>
              <a:rPr lang="fr-FR" dirty="0" smtClean="0">
                <a:solidFill>
                  <a:srgbClr val="FF0000"/>
                </a:solidFill>
              </a:rPr>
              <a:t>2</a:t>
            </a:r>
            <a:r>
              <a:rPr lang="fi-FI" dirty="0" smtClean="0"/>
              <a:t> </a:t>
            </a:r>
            <a:r>
              <a:rPr lang="fi-FI" dirty="0"/>
              <a:t>Muluuk 10.19\+xt*</a:t>
            </a:r>
            <a:endParaRPr lang="en-US" dirty="0"/>
          </a:p>
          <a:p>
            <a:endParaRPr lang="fr-FR" dirty="0" smtClean="0"/>
          </a:p>
          <a:p>
            <a:r>
              <a:rPr lang="fr-FR" dirty="0" smtClean="0"/>
              <a:t>Utilisons quelle expression ?</a:t>
            </a:r>
          </a:p>
          <a:p>
            <a:r>
              <a:rPr lang="fi-FI" dirty="0">
                <a:solidFill>
                  <a:srgbClr val="FF0000"/>
                </a:solidFill>
              </a:rPr>
              <a:t>\</a:t>
            </a:r>
            <a:r>
              <a:rPr lang="fr-FR" dirty="0"/>
              <a:t>\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+</a:t>
            </a:r>
            <a:r>
              <a:rPr lang="fi-FI" dirty="0" smtClean="0"/>
              <a:t>xt</a:t>
            </a:r>
            <a:r>
              <a:rPr lang="fr-FR" dirty="0" smtClean="0"/>
              <a:t>           </a:t>
            </a:r>
            <a:r>
              <a:rPr lang="fi-FI" dirty="0" smtClean="0"/>
              <a:t> </a:t>
            </a:r>
            <a:r>
              <a:rPr lang="fi-FI" dirty="0"/>
              <a:t>Muluuk 10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.19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\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+xt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*</a:t>
            </a:r>
            <a:endParaRPr lang="en-US" dirty="0"/>
          </a:p>
          <a:p>
            <a:r>
              <a:rPr lang="fr-FR" dirty="0" smtClean="0"/>
              <a:t>Peut trouver « </a:t>
            </a:r>
            <a:r>
              <a:rPr lang="fr-FR" dirty="0" err="1" smtClean="0"/>
              <a:t>xt</a:t>
            </a:r>
            <a:r>
              <a:rPr lang="fr-FR" dirty="0" smtClean="0"/>
              <a:t> 2 </a:t>
            </a:r>
            <a:r>
              <a:rPr lang="fr-FR" dirty="0" err="1" smtClean="0"/>
              <a:t>Muluuk</a:t>
            </a:r>
            <a:r>
              <a:rPr lang="fr-FR" dirty="0" smtClean="0"/>
              <a:t> », « </a:t>
            </a:r>
            <a:r>
              <a:rPr lang="fr-FR" dirty="0" err="1" smtClean="0"/>
              <a:t>xt</a:t>
            </a:r>
            <a:r>
              <a:rPr lang="fr-FR" dirty="0" smtClean="0"/>
              <a:t> ɓ </a:t>
            </a:r>
            <a:r>
              <a:rPr lang="fr-FR" dirty="0" err="1" smtClean="0"/>
              <a:t>Muluuk</a:t>
            </a:r>
            <a:r>
              <a:rPr lang="fr-FR" dirty="0" smtClean="0"/>
              <a:t> », « </a:t>
            </a:r>
            <a:r>
              <a:rPr lang="fr-FR" dirty="0" err="1" smtClean="0"/>
              <a:t>xt</a:t>
            </a:r>
            <a:r>
              <a:rPr lang="fr-FR" dirty="0" smtClean="0"/>
              <a:t> @ </a:t>
            </a:r>
            <a:r>
              <a:rPr lang="fr-FR" dirty="0" err="1" smtClean="0"/>
              <a:t>Muluuk</a:t>
            </a:r>
            <a:r>
              <a:rPr lang="fr-FR" dirty="0" smtClean="0"/>
              <a:t> </a:t>
            </a:r>
            <a:r>
              <a:rPr lang="fr-FR" dirty="0" smtClean="0"/>
              <a:t>», </a:t>
            </a:r>
            <a:r>
              <a:rPr lang="fr-FR" dirty="0"/>
              <a:t>« </a:t>
            </a:r>
            <a:r>
              <a:rPr lang="fr-FR" dirty="0" err="1"/>
              <a:t>xt</a:t>
            </a:r>
            <a:r>
              <a:rPr lang="fr-FR" dirty="0"/>
              <a:t> </a:t>
            </a:r>
            <a:r>
              <a:rPr lang="fr-FR" dirty="0" smtClean="0"/>
              <a:t>  </a:t>
            </a:r>
            <a:r>
              <a:rPr lang="fr-FR" dirty="0" err="1"/>
              <a:t>Muluuk</a:t>
            </a:r>
            <a:r>
              <a:rPr lang="fr-FR" dirty="0"/>
              <a:t> »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08785" y="4359184"/>
            <a:ext cx="583474" cy="46166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2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Bâtir une expression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6171819" cy="3767328"/>
          </a:xfrm>
        </p:spPr>
        <p:txBody>
          <a:bodyPr/>
          <a:lstStyle/>
          <a:p>
            <a:r>
              <a:rPr lang="fr-FR" dirty="0" smtClean="0"/>
              <a:t>Si nous voulons trouver ces deux textes :</a:t>
            </a:r>
          </a:p>
          <a:p>
            <a:r>
              <a:rPr lang="fi-FI" dirty="0" smtClean="0"/>
              <a:t>\+</a:t>
            </a:r>
            <a:r>
              <a:rPr lang="fi-FI" dirty="0"/>
              <a:t>xt </a:t>
            </a:r>
            <a:r>
              <a:rPr lang="fi-FI" dirty="0">
                <a:solidFill>
                  <a:srgbClr val="FF0000"/>
                </a:solidFill>
              </a:rPr>
              <a:t>1</a:t>
            </a:r>
            <a:r>
              <a:rPr lang="fi-FI" dirty="0"/>
              <a:t> Muluuk 10.19\+xt</a:t>
            </a:r>
            <a:r>
              <a:rPr lang="fi-FI" dirty="0" smtClean="0"/>
              <a:t>*</a:t>
            </a:r>
          </a:p>
          <a:p>
            <a:r>
              <a:rPr lang="fi-FI" dirty="0"/>
              <a:t>\+xt </a:t>
            </a:r>
            <a:r>
              <a:rPr lang="fr-FR" dirty="0" smtClean="0">
                <a:solidFill>
                  <a:srgbClr val="FF0000"/>
                </a:solidFill>
              </a:rPr>
              <a:t>2</a:t>
            </a:r>
            <a:r>
              <a:rPr lang="fi-FI" dirty="0" smtClean="0"/>
              <a:t> </a:t>
            </a:r>
            <a:r>
              <a:rPr lang="fi-FI" dirty="0"/>
              <a:t>Muluuk 10.19\+xt*</a:t>
            </a:r>
            <a:endParaRPr lang="en-US" dirty="0"/>
          </a:p>
          <a:p>
            <a:endParaRPr lang="fr-FR" dirty="0" smtClean="0"/>
          </a:p>
          <a:p>
            <a:r>
              <a:rPr lang="fr-FR" dirty="0" smtClean="0"/>
              <a:t>Utilisons quelle expression ?</a:t>
            </a:r>
          </a:p>
          <a:p>
            <a:r>
              <a:rPr lang="fi-FI" dirty="0">
                <a:solidFill>
                  <a:srgbClr val="FF0000"/>
                </a:solidFill>
              </a:rPr>
              <a:t>\</a:t>
            </a:r>
            <a:r>
              <a:rPr lang="fr-FR" dirty="0"/>
              <a:t>\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+</a:t>
            </a:r>
            <a:r>
              <a:rPr lang="fi-FI" dirty="0" smtClean="0"/>
              <a:t>xt</a:t>
            </a:r>
            <a:r>
              <a:rPr lang="fr-FR" dirty="0" smtClean="0"/>
              <a:t>           </a:t>
            </a:r>
            <a:r>
              <a:rPr lang="fi-FI" dirty="0" smtClean="0"/>
              <a:t> </a:t>
            </a:r>
            <a:r>
              <a:rPr lang="fi-FI" dirty="0"/>
              <a:t>Muluuk 10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.19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\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+xt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*</a:t>
            </a:r>
            <a:endParaRPr lang="en-US" dirty="0"/>
          </a:p>
          <a:p>
            <a:r>
              <a:rPr lang="fr-FR" dirty="0" smtClean="0"/>
              <a:t>Peut trouver « </a:t>
            </a:r>
            <a:r>
              <a:rPr lang="fr-FR" dirty="0" err="1" smtClean="0"/>
              <a:t>xt</a:t>
            </a:r>
            <a:r>
              <a:rPr lang="fr-FR" dirty="0" smtClean="0"/>
              <a:t> 2 </a:t>
            </a:r>
            <a:r>
              <a:rPr lang="fr-FR" dirty="0" err="1" smtClean="0"/>
              <a:t>Muluuk</a:t>
            </a:r>
            <a:r>
              <a:rPr lang="fr-FR" dirty="0" smtClean="0"/>
              <a:t> », « </a:t>
            </a:r>
            <a:r>
              <a:rPr lang="fr-FR" dirty="0" err="1" smtClean="0"/>
              <a:t>xt</a:t>
            </a:r>
            <a:r>
              <a:rPr lang="fr-FR" dirty="0" smtClean="0"/>
              <a:t> 9 </a:t>
            </a:r>
            <a:r>
              <a:rPr lang="fr-FR" dirty="0" err="1" smtClean="0"/>
              <a:t>Muluuk</a:t>
            </a:r>
            <a:r>
              <a:rPr lang="fr-FR" dirty="0" smtClean="0"/>
              <a:t> », </a:t>
            </a:r>
            <a:r>
              <a:rPr lang="fr-FR" dirty="0"/>
              <a:t>« </a:t>
            </a:r>
            <a:r>
              <a:rPr lang="fr-FR" dirty="0" err="1"/>
              <a:t>xt</a:t>
            </a:r>
            <a:r>
              <a:rPr lang="fr-FR" dirty="0"/>
              <a:t> </a:t>
            </a:r>
            <a:r>
              <a:rPr lang="fr-FR" dirty="0" smtClean="0"/>
              <a:t>0 </a:t>
            </a:r>
            <a:r>
              <a:rPr lang="fr-FR" dirty="0" err="1"/>
              <a:t>Muluuk</a:t>
            </a:r>
            <a:r>
              <a:rPr lang="fr-FR" dirty="0"/>
              <a:t> »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08785" y="4359184"/>
            <a:ext cx="583474" cy="46166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\d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993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Bâtir une expression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6171819" cy="3767328"/>
          </a:xfrm>
        </p:spPr>
        <p:txBody>
          <a:bodyPr/>
          <a:lstStyle/>
          <a:p>
            <a:r>
              <a:rPr lang="fr-FR" dirty="0" smtClean="0"/>
              <a:t>Si nous voulons trouver ces deux textes :</a:t>
            </a:r>
          </a:p>
          <a:p>
            <a:r>
              <a:rPr lang="fi-FI" dirty="0" smtClean="0"/>
              <a:t>\+</a:t>
            </a:r>
            <a:r>
              <a:rPr lang="fi-FI" dirty="0"/>
              <a:t>xt </a:t>
            </a:r>
            <a:r>
              <a:rPr lang="fi-FI" dirty="0">
                <a:solidFill>
                  <a:srgbClr val="FF0000"/>
                </a:solidFill>
              </a:rPr>
              <a:t>1</a:t>
            </a:r>
            <a:r>
              <a:rPr lang="fi-FI" dirty="0"/>
              <a:t> Muluuk 10.19\+xt</a:t>
            </a:r>
            <a:r>
              <a:rPr lang="fi-FI" dirty="0" smtClean="0"/>
              <a:t>*</a:t>
            </a:r>
          </a:p>
          <a:p>
            <a:r>
              <a:rPr lang="fi-FI" dirty="0"/>
              <a:t>\+xt </a:t>
            </a:r>
            <a:r>
              <a:rPr lang="fr-FR" dirty="0" smtClean="0">
                <a:solidFill>
                  <a:srgbClr val="FF0000"/>
                </a:solidFill>
              </a:rPr>
              <a:t>2</a:t>
            </a:r>
            <a:r>
              <a:rPr lang="fi-FI" dirty="0" smtClean="0"/>
              <a:t> </a:t>
            </a:r>
            <a:r>
              <a:rPr lang="fi-FI" dirty="0"/>
              <a:t>Muluuk 10.19\+xt*</a:t>
            </a:r>
            <a:endParaRPr lang="en-US" dirty="0"/>
          </a:p>
          <a:p>
            <a:endParaRPr lang="fr-FR" dirty="0" smtClean="0"/>
          </a:p>
          <a:p>
            <a:r>
              <a:rPr lang="fr-FR" dirty="0" smtClean="0"/>
              <a:t>Utilisons quelle expression ?</a:t>
            </a:r>
          </a:p>
          <a:p>
            <a:r>
              <a:rPr lang="fi-FI" dirty="0">
                <a:solidFill>
                  <a:srgbClr val="FF0000"/>
                </a:solidFill>
              </a:rPr>
              <a:t>\</a:t>
            </a:r>
            <a:r>
              <a:rPr lang="fr-FR" dirty="0"/>
              <a:t>\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+</a:t>
            </a:r>
            <a:r>
              <a:rPr lang="fi-FI" dirty="0" smtClean="0"/>
              <a:t>xt</a:t>
            </a:r>
            <a:r>
              <a:rPr lang="fr-FR" dirty="0" smtClean="0"/>
              <a:t>           </a:t>
            </a:r>
            <a:r>
              <a:rPr lang="fi-FI" dirty="0" smtClean="0"/>
              <a:t> </a:t>
            </a:r>
            <a:r>
              <a:rPr lang="fr-FR" dirty="0" smtClean="0"/>
              <a:t> </a:t>
            </a:r>
            <a:r>
              <a:rPr lang="fi-FI" dirty="0" smtClean="0"/>
              <a:t>Muluuk </a:t>
            </a:r>
            <a:r>
              <a:rPr lang="fi-FI" dirty="0"/>
              <a:t>10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.19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\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+xt</a:t>
            </a:r>
            <a:r>
              <a:rPr lang="fr-FR" dirty="0">
                <a:solidFill>
                  <a:srgbClr val="FF0000"/>
                </a:solidFill>
              </a:rPr>
              <a:t>\</a:t>
            </a:r>
            <a:r>
              <a:rPr lang="fi-FI" dirty="0"/>
              <a:t>*</a:t>
            </a:r>
            <a:endParaRPr lang="en-US" dirty="0"/>
          </a:p>
          <a:p>
            <a:r>
              <a:rPr lang="fr-FR" dirty="0" smtClean="0"/>
              <a:t>Peut trouver « </a:t>
            </a:r>
            <a:r>
              <a:rPr lang="fr-FR" dirty="0" err="1" smtClean="0"/>
              <a:t>xt</a:t>
            </a:r>
            <a:r>
              <a:rPr lang="fr-FR" dirty="0" smtClean="0"/>
              <a:t> 1 </a:t>
            </a:r>
            <a:r>
              <a:rPr lang="fr-FR" dirty="0" err="1" smtClean="0"/>
              <a:t>Muluuk</a:t>
            </a:r>
            <a:r>
              <a:rPr lang="fr-FR" dirty="0" smtClean="0"/>
              <a:t> », « </a:t>
            </a:r>
            <a:r>
              <a:rPr lang="fr-FR" dirty="0" err="1" smtClean="0"/>
              <a:t>xt</a:t>
            </a:r>
            <a:r>
              <a:rPr lang="fr-FR" dirty="0" smtClean="0"/>
              <a:t> 2 </a:t>
            </a:r>
            <a:r>
              <a:rPr lang="fr-FR" dirty="0" err="1" smtClean="0"/>
              <a:t>Muluuk</a:t>
            </a:r>
            <a:r>
              <a:rPr lang="fr-FR" dirty="0" smtClean="0"/>
              <a:t> »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08784" y="4359184"/>
            <a:ext cx="672465" cy="46166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[12]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80926932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188</TotalTime>
  <Words>502</Words>
  <Application>Microsoft Office PowerPoint</Application>
  <PresentationFormat>Widescreen</PresentationFormat>
  <Paragraphs>216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 Light</vt:lpstr>
      <vt:lpstr>Wingdings</vt:lpstr>
      <vt:lpstr>Metropolitan</vt:lpstr>
      <vt:lpstr>Expressions régulières</vt:lpstr>
      <vt:lpstr>Exercice :</vt:lpstr>
      <vt:lpstr>Rechercher / Remplacer</vt:lpstr>
      <vt:lpstr>Boîte à outils pour les expressions régulières</vt:lpstr>
      <vt:lpstr>Bâtir une expression</vt:lpstr>
      <vt:lpstr>Bâtir une expression</vt:lpstr>
      <vt:lpstr>Bâtir une expression</vt:lpstr>
      <vt:lpstr>Bâtir une expression</vt:lpstr>
      <vt:lpstr>Bâtir une expression</vt:lpstr>
      <vt:lpstr>Bâtir une expression</vt:lpstr>
      <vt:lpstr>Bâtir une expression</vt:lpstr>
      <vt:lpstr>Bâtir une expression</vt:lpstr>
      <vt:lpstr>Bâtir une expression</vt:lpstr>
      <vt:lpstr>Bâtir une expression</vt:lpstr>
      <vt:lpstr>Bâtir une expression</vt:lpstr>
      <vt:lpstr>Bâtir une expression</vt:lpstr>
      <vt:lpstr>Bâtir une expression</vt:lpstr>
      <vt:lpstr>Bâtir une expression</vt:lpstr>
      <vt:lpstr>Bâtir une expression</vt:lpstr>
      <vt:lpstr>Bâtir une expression</vt:lpstr>
      <vt:lpstr>Bâtir une expression</vt:lpstr>
      <vt:lpstr>Bâtir une expression</vt:lpstr>
      <vt:lpstr>Remplacement</vt:lpstr>
      <vt:lpstr>Solution finale?</vt:lpstr>
      <vt:lpstr>Astuces pour les expressions régulières</vt:lpstr>
    </vt:vector>
  </TitlesOfParts>
  <Company>SIL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Expressions régulières</dc:title>
  <dc:creator>Jeff Heath</dc:creator>
  <cp:lastModifiedBy>Jeff Heath</cp:lastModifiedBy>
  <cp:revision>23</cp:revision>
  <dcterms:created xsi:type="dcterms:W3CDTF">2019-06-16T23:25:09Z</dcterms:created>
  <dcterms:modified xsi:type="dcterms:W3CDTF">2019-06-18T15:21:42Z</dcterms:modified>
</cp:coreProperties>
</file>